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26" roundtripDataSignature="AMtx7mjldiiqXBCIS2OZJCqW0ppjdnvLX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customschemas.google.com/relationships/presentationmetadata" Target="metadata"/><Relationship Id="rId25" Type="http://schemas.openxmlformats.org/officeDocument/2006/relationships/slide" Target="slides/slide2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2" y="1"/>
            <a:ext cx="3076575" cy="512763"/>
          </a:xfrm>
          <a:prstGeom prst="rect">
            <a:avLst/>
          </a:prstGeom>
          <a:noFill/>
          <a:ln>
            <a:noFill/>
          </a:ln>
        </p:spPr>
        <p:txBody>
          <a:bodyPr anchorCtr="0" anchor="t" bIns="45725" lIns="91475" spcFirstLastPara="1" rIns="91475" wrap="square" tIns="45725">
            <a:noAutofit/>
          </a:bodyPr>
          <a:lstStyle>
            <a:lvl1pPr lvl="0" marR="0" rtl="0" algn="l">
              <a:spcBef>
                <a:spcPts val="0"/>
              </a:spcBef>
              <a:spcAft>
                <a:spcPts val="0"/>
              </a:spcAft>
              <a:buSzPts val="1400"/>
              <a:buNone/>
              <a:defRPr b="0" i="0" sz="11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4021139" y="1"/>
            <a:ext cx="3076575" cy="512763"/>
          </a:xfrm>
          <a:prstGeom prst="rect">
            <a:avLst/>
          </a:prstGeom>
          <a:noFill/>
          <a:ln>
            <a:noFill/>
          </a:ln>
        </p:spPr>
        <p:txBody>
          <a:bodyPr anchorCtr="0" anchor="t" bIns="45725" lIns="91475" spcFirstLastPara="1" rIns="91475" wrap="square" tIns="45725">
            <a:noAutofit/>
          </a:bodyPr>
          <a:lstStyle>
            <a:lvl1pPr lvl="0" marR="0" rtl="0" algn="r">
              <a:spcBef>
                <a:spcPts val="0"/>
              </a:spcBef>
              <a:spcAft>
                <a:spcPts val="0"/>
              </a:spcAft>
              <a:buSzPts val="1400"/>
              <a:buNone/>
              <a:defRPr b="0" i="0" sz="11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990600" y="766763"/>
            <a:ext cx="5118100" cy="383857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6" name="Google Shape;6;n"/>
          <p:cNvSpPr txBox="1"/>
          <p:nvPr>
            <p:ph idx="1" type="body"/>
          </p:nvPr>
        </p:nvSpPr>
        <p:spPr>
          <a:xfrm>
            <a:off x="709614" y="4862514"/>
            <a:ext cx="5680075" cy="4605337"/>
          </a:xfrm>
          <a:prstGeom prst="rect">
            <a:avLst/>
          </a:prstGeom>
          <a:noFill/>
          <a:ln>
            <a:noFill/>
          </a:ln>
        </p:spPr>
        <p:txBody>
          <a:bodyPr anchorCtr="0" anchor="t" bIns="45725" lIns="91475" spcFirstLastPara="1" rIns="91475" wrap="square" tIns="45725">
            <a:noAutofit/>
          </a:bodyPr>
          <a:lstStyle>
            <a:lvl1pPr indent="-228600" lvl="0" marL="4572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2" y="9720264"/>
            <a:ext cx="3076575" cy="512762"/>
          </a:xfrm>
          <a:prstGeom prst="rect">
            <a:avLst/>
          </a:prstGeom>
          <a:noFill/>
          <a:ln>
            <a:noFill/>
          </a:ln>
        </p:spPr>
        <p:txBody>
          <a:bodyPr anchorCtr="0" anchor="b" bIns="45725" lIns="91475" spcFirstLastPara="1" rIns="91475" wrap="square" tIns="45725">
            <a:noAutofit/>
          </a:bodyPr>
          <a:lstStyle>
            <a:lvl1pPr lvl="0" marR="0" rtl="0" algn="l">
              <a:spcBef>
                <a:spcPts val="0"/>
              </a:spcBef>
              <a:spcAft>
                <a:spcPts val="0"/>
              </a:spcAft>
              <a:buSzPts val="1400"/>
              <a:buNone/>
              <a:defRPr b="0" i="0" sz="11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4021139" y="9720264"/>
            <a:ext cx="3076575" cy="512762"/>
          </a:xfrm>
          <a:prstGeom prst="rect">
            <a:avLst/>
          </a:prstGeom>
          <a:noFill/>
          <a:ln>
            <a:noFill/>
          </a:ln>
        </p:spPr>
        <p:txBody>
          <a:bodyPr anchorCtr="0" anchor="b" bIns="45725" lIns="91475" spcFirstLastPara="1" rIns="91475" wrap="square" tIns="45725">
            <a:noAutofit/>
          </a:bodyPr>
          <a:lstStyle/>
          <a:p>
            <a:pPr indent="0" lvl="0" marL="0" marR="0" rtl="0" algn="r">
              <a:spcBef>
                <a:spcPts val="0"/>
              </a:spcBef>
              <a:spcAft>
                <a:spcPts val="0"/>
              </a:spcAft>
              <a:buNone/>
            </a:pPr>
            <a:fld id="{00000000-1234-1234-1234-123412341234}" type="slidenum">
              <a:rPr b="0" i="0" lang="en-US" sz="1100" u="none" cap="none" strike="noStrike">
                <a:solidFill>
                  <a:schemeClr val="dk1"/>
                </a:solidFill>
                <a:latin typeface="Calibri"/>
                <a:ea typeface="Calibri"/>
                <a:cs typeface="Calibri"/>
                <a:sym typeface="Calibri"/>
              </a:rPr>
              <a:t>‹#›</a:t>
            </a:fld>
            <a:endParaRPr b="0" i="0" sz="11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709614" y="4862514"/>
            <a:ext cx="5680075" cy="4605337"/>
          </a:xfrm>
          <a:prstGeom prst="rect">
            <a:avLst/>
          </a:prstGeom>
        </p:spPr>
        <p:txBody>
          <a:bodyPr anchorCtr="0" anchor="t" bIns="45725" lIns="91475" spcFirstLastPara="1" rIns="91475" wrap="square" tIns="45725">
            <a:noAutofit/>
          </a:bodyPr>
          <a:lstStyle/>
          <a:p>
            <a:pPr indent="0" lvl="0" marL="0" rtl="0" algn="l">
              <a:spcBef>
                <a:spcPts val="360"/>
              </a:spcBef>
              <a:spcAft>
                <a:spcPts val="0"/>
              </a:spcAft>
              <a:buNone/>
            </a:pPr>
            <a:r>
              <a:t/>
            </a:r>
            <a:endParaRPr/>
          </a:p>
        </p:txBody>
      </p:sp>
      <p:sp>
        <p:nvSpPr>
          <p:cNvPr id="86" name="Google Shape;86;p1:notes"/>
          <p:cNvSpPr/>
          <p:nvPr>
            <p:ph idx="2" type="sldImg"/>
          </p:nvPr>
        </p:nvSpPr>
        <p:spPr>
          <a:xfrm>
            <a:off x="990600" y="766763"/>
            <a:ext cx="5118100" cy="3838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2:notes"/>
          <p:cNvSpPr txBox="1"/>
          <p:nvPr>
            <p:ph idx="1" type="body"/>
          </p:nvPr>
        </p:nvSpPr>
        <p:spPr>
          <a:xfrm>
            <a:off x="709614" y="4862514"/>
            <a:ext cx="5680075" cy="4605337"/>
          </a:xfrm>
          <a:prstGeom prst="rect">
            <a:avLst/>
          </a:prstGeom>
        </p:spPr>
        <p:txBody>
          <a:bodyPr anchorCtr="0" anchor="t" bIns="45725" lIns="91475" spcFirstLastPara="1" rIns="91475" wrap="square" tIns="45725">
            <a:noAutofit/>
          </a:bodyPr>
          <a:lstStyle/>
          <a:p>
            <a:pPr indent="0" lvl="0" marL="0" rtl="0" algn="l">
              <a:spcBef>
                <a:spcPts val="360"/>
              </a:spcBef>
              <a:spcAft>
                <a:spcPts val="0"/>
              </a:spcAft>
              <a:buNone/>
            </a:pPr>
            <a:r>
              <a:t/>
            </a:r>
            <a:endParaRPr/>
          </a:p>
        </p:txBody>
      </p:sp>
      <p:sp>
        <p:nvSpPr>
          <p:cNvPr id="93" name="Google Shape;93;p2:notes"/>
          <p:cNvSpPr/>
          <p:nvPr>
            <p:ph idx="2" type="sldImg"/>
          </p:nvPr>
        </p:nvSpPr>
        <p:spPr>
          <a:xfrm>
            <a:off x="990600" y="766763"/>
            <a:ext cx="5118100" cy="3838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3:notes"/>
          <p:cNvSpPr txBox="1"/>
          <p:nvPr>
            <p:ph idx="1" type="body"/>
          </p:nvPr>
        </p:nvSpPr>
        <p:spPr>
          <a:xfrm>
            <a:off x="709614" y="4862514"/>
            <a:ext cx="5680075" cy="4605337"/>
          </a:xfrm>
          <a:prstGeom prst="rect">
            <a:avLst/>
          </a:prstGeom>
        </p:spPr>
        <p:txBody>
          <a:bodyPr anchorCtr="0" anchor="t" bIns="45725" lIns="91475" spcFirstLastPara="1" rIns="91475" wrap="square" tIns="45725">
            <a:noAutofit/>
          </a:bodyPr>
          <a:lstStyle/>
          <a:p>
            <a:pPr indent="0" lvl="0" marL="0" rtl="0" algn="l">
              <a:spcBef>
                <a:spcPts val="360"/>
              </a:spcBef>
              <a:spcAft>
                <a:spcPts val="0"/>
              </a:spcAft>
              <a:buNone/>
            </a:pPr>
            <a:r>
              <a:t/>
            </a:r>
            <a:endParaRPr/>
          </a:p>
        </p:txBody>
      </p:sp>
      <p:sp>
        <p:nvSpPr>
          <p:cNvPr id="99" name="Google Shape;99;p3:notes"/>
          <p:cNvSpPr/>
          <p:nvPr>
            <p:ph idx="2" type="sldImg"/>
          </p:nvPr>
        </p:nvSpPr>
        <p:spPr>
          <a:xfrm>
            <a:off x="990600" y="766763"/>
            <a:ext cx="5118100" cy="3838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4:notes"/>
          <p:cNvSpPr txBox="1"/>
          <p:nvPr>
            <p:ph idx="1" type="body"/>
          </p:nvPr>
        </p:nvSpPr>
        <p:spPr>
          <a:xfrm>
            <a:off x="709614" y="4862514"/>
            <a:ext cx="5680075" cy="4605337"/>
          </a:xfrm>
          <a:prstGeom prst="rect">
            <a:avLst/>
          </a:prstGeom>
        </p:spPr>
        <p:txBody>
          <a:bodyPr anchorCtr="0" anchor="t" bIns="45725" lIns="91475" spcFirstLastPara="1" rIns="91475" wrap="square" tIns="45725">
            <a:noAutofit/>
          </a:bodyPr>
          <a:lstStyle/>
          <a:p>
            <a:pPr indent="0" lvl="0" marL="0" rtl="0" algn="l">
              <a:spcBef>
                <a:spcPts val="360"/>
              </a:spcBef>
              <a:spcAft>
                <a:spcPts val="0"/>
              </a:spcAft>
              <a:buNone/>
            </a:pPr>
            <a:r>
              <a:t/>
            </a:r>
            <a:endParaRPr/>
          </a:p>
        </p:txBody>
      </p:sp>
      <p:sp>
        <p:nvSpPr>
          <p:cNvPr id="105" name="Google Shape;105;p4:notes"/>
          <p:cNvSpPr/>
          <p:nvPr>
            <p:ph idx="2" type="sldImg"/>
          </p:nvPr>
        </p:nvSpPr>
        <p:spPr>
          <a:xfrm>
            <a:off x="990600" y="766763"/>
            <a:ext cx="5118100" cy="3838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5:notes"/>
          <p:cNvSpPr txBox="1"/>
          <p:nvPr>
            <p:ph idx="1" type="body"/>
          </p:nvPr>
        </p:nvSpPr>
        <p:spPr>
          <a:xfrm>
            <a:off x="709614" y="4862514"/>
            <a:ext cx="5680075" cy="4605337"/>
          </a:xfrm>
          <a:prstGeom prst="rect">
            <a:avLst/>
          </a:prstGeom>
        </p:spPr>
        <p:txBody>
          <a:bodyPr anchorCtr="0" anchor="t" bIns="45725" lIns="91475" spcFirstLastPara="1" rIns="91475" wrap="square" tIns="45725">
            <a:noAutofit/>
          </a:bodyPr>
          <a:lstStyle/>
          <a:p>
            <a:pPr indent="0" lvl="0" marL="0" rtl="0" algn="l">
              <a:spcBef>
                <a:spcPts val="360"/>
              </a:spcBef>
              <a:spcAft>
                <a:spcPts val="0"/>
              </a:spcAft>
              <a:buNone/>
            </a:pPr>
            <a:r>
              <a:t/>
            </a:r>
            <a:endParaRPr/>
          </a:p>
        </p:txBody>
      </p:sp>
      <p:sp>
        <p:nvSpPr>
          <p:cNvPr id="110" name="Google Shape;110;p5:notes"/>
          <p:cNvSpPr/>
          <p:nvPr>
            <p:ph idx="2" type="sldImg"/>
          </p:nvPr>
        </p:nvSpPr>
        <p:spPr>
          <a:xfrm>
            <a:off x="990600" y="766763"/>
            <a:ext cx="5118100" cy="3838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6:notes"/>
          <p:cNvSpPr txBox="1"/>
          <p:nvPr>
            <p:ph idx="1" type="body"/>
          </p:nvPr>
        </p:nvSpPr>
        <p:spPr>
          <a:xfrm>
            <a:off x="709614" y="4862514"/>
            <a:ext cx="5680075" cy="4605337"/>
          </a:xfrm>
          <a:prstGeom prst="rect">
            <a:avLst/>
          </a:prstGeom>
        </p:spPr>
        <p:txBody>
          <a:bodyPr anchorCtr="0" anchor="t" bIns="45725" lIns="91475" spcFirstLastPara="1" rIns="91475" wrap="square" tIns="45725">
            <a:noAutofit/>
          </a:bodyPr>
          <a:lstStyle/>
          <a:p>
            <a:pPr indent="0" lvl="0" marL="0" rtl="0" algn="l">
              <a:spcBef>
                <a:spcPts val="360"/>
              </a:spcBef>
              <a:spcAft>
                <a:spcPts val="0"/>
              </a:spcAft>
              <a:buNone/>
            </a:pPr>
            <a:r>
              <a:t/>
            </a:r>
            <a:endParaRPr/>
          </a:p>
        </p:txBody>
      </p:sp>
      <p:sp>
        <p:nvSpPr>
          <p:cNvPr id="116" name="Google Shape;116;p6:notes"/>
          <p:cNvSpPr/>
          <p:nvPr>
            <p:ph idx="2" type="sldImg"/>
          </p:nvPr>
        </p:nvSpPr>
        <p:spPr>
          <a:xfrm>
            <a:off x="990600" y="766763"/>
            <a:ext cx="5118100" cy="3838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7:notes"/>
          <p:cNvSpPr txBox="1"/>
          <p:nvPr>
            <p:ph idx="1" type="body"/>
          </p:nvPr>
        </p:nvSpPr>
        <p:spPr>
          <a:xfrm>
            <a:off x="709614" y="4862514"/>
            <a:ext cx="5680075" cy="4605337"/>
          </a:xfrm>
          <a:prstGeom prst="rect">
            <a:avLst/>
          </a:prstGeom>
        </p:spPr>
        <p:txBody>
          <a:bodyPr anchorCtr="0" anchor="t" bIns="45725" lIns="91475" spcFirstLastPara="1" rIns="91475" wrap="square" tIns="45725">
            <a:noAutofit/>
          </a:bodyPr>
          <a:lstStyle/>
          <a:p>
            <a:pPr indent="0" lvl="0" marL="0" rtl="0" algn="l">
              <a:spcBef>
                <a:spcPts val="360"/>
              </a:spcBef>
              <a:spcAft>
                <a:spcPts val="0"/>
              </a:spcAft>
              <a:buNone/>
            </a:pPr>
            <a:r>
              <a:t/>
            </a:r>
            <a:endParaRPr/>
          </a:p>
        </p:txBody>
      </p:sp>
      <p:sp>
        <p:nvSpPr>
          <p:cNvPr id="122" name="Google Shape;122;p7:notes"/>
          <p:cNvSpPr/>
          <p:nvPr>
            <p:ph idx="2" type="sldImg"/>
          </p:nvPr>
        </p:nvSpPr>
        <p:spPr>
          <a:xfrm>
            <a:off x="990600" y="766763"/>
            <a:ext cx="5118100" cy="3838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8:notes"/>
          <p:cNvSpPr txBox="1"/>
          <p:nvPr>
            <p:ph idx="1" type="body"/>
          </p:nvPr>
        </p:nvSpPr>
        <p:spPr>
          <a:xfrm>
            <a:off x="709614" y="4862514"/>
            <a:ext cx="5680075" cy="4605337"/>
          </a:xfrm>
          <a:prstGeom prst="rect">
            <a:avLst/>
          </a:prstGeom>
        </p:spPr>
        <p:txBody>
          <a:bodyPr anchorCtr="0" anchor="t" bIns="45725" lIns="91475" spcFirstLastPara="1" rIns="91475" wrap="square" tIns="45725">
            <a:noAutofit/>
          </a:bodyPr>
          <a:lstStyle/>
          <a:p>
            <a:pPr indent="0" lvl="0" marL="0" rtl="0" algn="l">
              <a:spcBef>
                <a:spcPts val="360"/>
              </a:spcBef>
              <a:spcAft>
                <a:spcPts val="0"/>
              </a:spcAft>
              <a:buNone/>
            </a:pPr>
            <a:r>
              <a:t/>
            </a:r>
            <a:endParaRPr/>
          </a:p>
        </p:txBody>
      </p:sp>
      <p:sp>
        <p:nvSpPr>
          <p:cNvPr id="128" name="Google Shape;128;p8:notes"/>
          <p:cNvSpPr/>
          <p:nvPr>
            <p:ph idx="2" type="sldImg"/>
          </p:nvPr>
        </p:nvSpPr>
        <p:spPr>
          <a:xfrm>
            <a:off x="990600" y="766763"/>
            <a:ext cx="5118100" cy="3838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9:notes"/>
          <p:cNvSpPr txBox="1"/>
          <p:nvPr>
            <p:ph idx="1" type="body"/>
          </p:nvPr>
        </p:nvSpPr>
        <p:spPr>
          <a:xfrm>
            <a:off x="709614" y="4862514"/>
            <a:ext cx="5680075" cy="4605337"/>
          </a:xfrm>
          <a:prstGeom prst="rect">
            <a:avLst/>
          </a:prstGeom>
        </p:spPr>
        <p:txBody>
          <a:bodyPr anchorCtr="0" anchor="t" bIns="45725" lIns="91475" spcFirstLastPara="1" rIns="91475" wrap="square" tIns="45725">
            <a:noAutofit/>
          </a:bodyPr>
          <a:lstStyle/>
          <a:p>
            <a:pPr indent="0" lvl="0" marL="0" rtl="0" algn="l">
              <a:spcBef>
                <a:spcPts val="360"/>
              </a:spcBef>
              <a:spcAft>
                <a:spcPts val="0"/>
              </a:spcAft>
              <a:buNone/>
            </a:pPr>
            <a:r>
              <a:t/>
            </a:r>
            <a:endParaRPr/>
          </a:p>
        </p:txBody>
      </p:sp>
      <p:sp>
        <p:nvSpPr>
          <p:cNvPr id="134" name="Google Shape;134;p9:notes"/>
          <p:cNvSpPr/>
          <p:nvPr>
            <p:ph idx="2" type="sldImg"/>
          </p:nvPr>
        </p:nvSpPr>
        <p:spPr>
          <a:xfrm>
            <a:off x="990600" y="766763"/>
            <a:ext cx="5118100" cy="3838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10:notes"/>
          <p:cNvSpPr txBox="1"/>
          <p:nvPr>
            <p:ph idx="1" type="body"/>
          </p:nvPr>
        </p:nvSpPr>
        <p:spPr>
          <a:xfrm>
            <a:off x="709614" y="4862514"/>
            <a:ext cx="5680075" cy="4605337"/>
          </a:xfrm>
          <a:prstGeom prst="rect">
            <a:avLst/>
          </a:prstGeom>
        </p:spPr>
        <p:txBody>
          <a:bodyPr anchorCtr="0" anchor="t" bIns="45725" lIns="91475" spcFirstLastPara="1" rIns="91475" wrap="square" tIns="45725">
            <a:noAutofit/>
          </a:bodyPr>
          <a:lstStyle/>
          <a:p>
            <a:pPr indent="0" lvl="0" marL="0" rtl="0" algn="l">
              <a:spcBef>
                <a:spcPts val="360"/>
              </a:spcBef>
              <a:spcAft>
                <a:spcPts val="0"/>
              </a:spcAft>
              <a:buNone/>
            </a:pPr>
            <a:r>
              <a:t/>
            </a:r>
            <a:endParaRPr/>
          </a:p>
        </p:txBody>
      </p:sp>
      <p:sp>
        <p:nvSpPr>
          <p:cNvPr id="140" name="Google Shape;140;p10:notes"/>
          <p:cNvSpPr/>
          <p:nvPr>
            <p:ph idx="2" type="sldImg"/>
          </p:nvPr>
        </p:nvSpPr>
        <p:spPr>
          <a:xfrm>
            <a:off x="990600" y="766763"/>
            <a:ext cx="5118100" cy="3838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11:notes"/>
          <p:cNvSpPr txBox="1"/>
          <p:nvPr>
            <p:ph idx="1" type="body"/>
          </p:nvPr>
        </p:nvSpPr>
        <p:spPr>
          <a:xfrm>
            <a:off x="709614" y="4862514"/>
            <a:ext cx="5680075" cy="4605337"/>
          </a:xfrm>
          <a:prstGeom prst="rect">
            <a:avLst/>
          </a:prstGeom>
        </p:spPr>
        <p:txBody>
          <a:bodyPr anchorCtr="0" anchor="t" bIns="45725" lIns="91475" spcFirstLastPara="1" rIns="91475" wrap="square" tIns="45725">
            <a:noAutofit/>
          </a:bodyPr>
          <a:lstStyle/>
          <a:p>
            <a:pPr indent="0" lvl="0" marL="0" rtl="0" algn="l">
              <a:spcBef>
                <a:spcPts val="360"/>
              </a:spcBef>
              <a:spcAft>
                <a:spcPts val="0"/>
              </a:spcAft>
              <a:buNone/>
            </a:pPr>
            <a:r>
              <a:t/>
            </a:r>
            <a:endParaRPr/>
          </a:p>
        </p:txBody>
      </p:sp>
      <p:sp>
        <p:nvSpPr>
          <p:cNvPr id="145" name="Google Shape;145;p11:notes"/>
          <p:cNvSpPr/>
          <p:nvPr>
            <p:ph idx="2" type="sldImg"/>
          </p:nvPr>
        </p:nvSpPr>
        <p:spPr>
          <a:xfrm>
            <a:off x="990600" y="766763"/>
            <a:ext cx="5118100" cy="3838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12:notes"/>
          <p:cNvSpPr txBox="1"/>
          <p:nvPr>
            <p:ph idx="1" type="body"/>
          </p:nvPr>
        </p:nvSpPr>
        <p:spPr>
          <a:xfrm>
            <a:off x="709614" y="4862514"/>
            <a:ext cx="5680075" cy="4605337"/>
          </a:xfrm>
          <a:prstGeom prst="rect">
            <a:avLst/>
          </a:prstGeom>
        </p:spPr>
        <p:txBody>
          <a:bodyPr anchorCtr="0" anchor="t" bIns="45725" lIns="91475" spcFirstLastPara="1" rIns="91475" wrap="square" tIns="45725">
            <a:noAutofit/>
          </a:bodyPr>
          <a:lstStyle/>
          <a:p>
            <a:pPr indent="0" lvl="0" marL="0" rtl="0" algn="l">
              <a:spcBef>
                <a:spcPts val="360"/>
              </a:spcBef>
              <a:spcAft>
                <a:spcPts val="0"/>
              </a:spcAft>
              <a:buNone/>
            </a:pPr>
            <a:r>
              <a:t/>
            </a:r>
            <a:endParaRPr/>
          </a:p>
        </p:txBody>
      </p:sp>
      <p:sp>
        <p:nvSpPr>
          <p:cNvPr id="151" name="Google Shape;151;p12:notes"/>
          <p:cNvSpPr/>
          <p:nvPr>
            <p:ph idx="2" type="sldImg"/>
          </p:nvPr>
        </p:nvSpPr>
        <p:spPr>
          <a:xfrm>
            <a:off x="990600" y="766763"/>
            <a:ext cx="5118100" cy="3838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13:notes"/>
          <p:cNvSpPr txBox="1"/>
          <p:nvPr>
            <p:ph idx="1" type="body"/>
          </p:nvPr>
        </p:nvSpPr>
        <p:spPr>
          <a:xfrm>
            <a:off x="709614" y="4862514"/>
            <a:ext cx="5680075" cy="4605337"/>
          </a:xfrm>
          <a:prstGeom prst="rect">
            <a:avLst/>
          </a:prstGeom>
        </p:spPr>
        <p:txBody>
          <a:bodyPr anchorCtr="0" anchor="t" bIns="45725" lIns="91475" spcFirstLastPara="1" rIns="91475" wrap="square" tIns="45725">
            <a:noAutofit/>
          </a:bodyPr>
          <a:lstStyle/>
          <a:p>
            <a:pPr indent="0" lvl="0" marL="0" rtl="0" algn="l">
              <a:spcBef>
                <a:spcPts val="360"/>
              </a:spcBef>
              <a:spcAft>
                <a:spcPts val="0"/>
              </a:spcAft>
              <a:buNone/>
            </a:pPr>
            <a:r>
              <a:t/>
            </a:r>
            <a:endParaRPr/>
          </a:p>
        </p:txBody>
      </p:sp>
      <p:sp>
        <p:nvSpPr>
          <p:cNvPr id="157" name="Google Shape;157;p13:notes"/>
          <p:cNvSpPr/>
          <p:nvPr>
            <p:ph idx="2" type="sldImg"/>
          </p:nvPr>
        </p:nvSpPr>
        <p:spPr>
          <a:xfrm>
            <a:off x="990600" y="766763"/>
            <a:ext cx="5118100" cy="3838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14:notes"/>
          <p:cNvSpPr txBox="1"/>
          <p:nvPr>
            <p:ph idx="1" type="body"/>
          </p:nvPr>
        </p:nvSpPr>
        <p:spPr>
          <a:xfrm>
            <a:off x="709614" y="4862514"/>
            <a:ext cx="5680075" cy="4605337"/>
          </a:xfrm>
          <a:prstGeom prst="rect">
            <a:avLst/>
          </a:prstGeom>
        </p:spPr>
        <p:txBody>
          <a:bodyPr anchorCtr="0" anchor="t" bIns="45725" lIns="91475" spcFirstLastPara="1" rIns="91475" wrap="square" tIns="45725">
            <a:noAutofit/>
          </a:bodyPr>
          <a:lstStyle/>
          <a:p>
            <a:pPr indent="0" lvl="0" marL="0" rtl="0" algn="l">
              <a:spcBef>
                <a:spcPts val="360"/>
              </a:spcBef>
              <a:spcAft>
                <a:spcPts val="0"/>
              </a:spcAft>
              <a:buNone/>
            </a:pPr>
            <a:r>
              <a:t/>
            </a:r>
            <a:endParaRPr/>
          </a:p>
        </p:txBody>
      </p:sp>
      <p:sp>
        <p:nvSpPr>
          <p:cNvPr id="163" name="Google Shape;163;p14:notes"/>
          <p:cNvSpPr/>
          <p:nvPr>
            <p:ph idx="2" type="sldImg"/>
          </p:nvPr>
        </p:nvSpPr>
        <p:spPr>
          <a:xfrm>
            <a:off x="990600" y="766763"/>
            <a:ext cx="5118100" cy="3838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15:notes"/>
          <p:cNvSpPr txBox="1"/>
          <p:nvPr>
            <p:ph idx="1" type="body"/>
          </p:nvPr>
        </p:nvSpPr>
        <p:spPr>
          <a:xfrm>
            <a:off x="709614" y="4862514"/>
            <a:ext cx="5680075" cy="4605337"/>
          </a:xfrm>
          <a:prstGeom prst="rect">
            <a:avLst/>
          </a:prstGeom>
        </p:spPr>
        <p:txBody>
          <a:bodyPr anchorCtr="0" anchor="t" bIns="45725" lIns="91475" spcFirstLastPara="1" rIns="91475" wrap="square" tIns="45725">
            <a:noAutofit/>
          </a:bodyPr>
          <a:lstStyle/>
          <a:p>
            <a:pPr indent="0" lvl="0" marL="0" rtl="0" algn="l">
              <a:spcBef>
                <a:spcPts val="360"/>
              </a:spcBef>
              <a:spcAft>
                <a:spcPts val="0"/>
              </a:spcAft>
              <a:buNone/>
            </a:pPr>
            <a:r>
              <a:t/>
            </a:r>
            <a:endParaRPr/>
          </a:p>
        </p:txBody>
      </p:sp>
      <p:sp>
        <p:nvSpPr>
          <p:cNvPr id="169" name="Google Shape;169;p15:notes"/>
          <p:cNvSpPr/>
          <p:nvPr>
            <p:ph idx="2" type="sldImg"/>
          </p:nvPr>
        </p:nvSpPr>
        <p:spPr>
          <a:xfrm>
            <a:off x="990600" y="766763"/>
            <a:ext cx="5118100" cy="3838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16:notes"/>
          <p:cNvSpPr txBox="1"/>
          <p:nvPr>
            <p:ph idx="1" type="body"/>
          </p:nvPr>
        </p:nvSpPr>
        <p:spPr>
          <a:xfrm>
            <a:off x="709614" y="4862514"/>
            <a:ext cx="5680075" cy="4605337"/>
          </a:xfrm>
          <a:prstGeom prst="rect">
            <a:avLst/>
          </a:prstGeom>
        </p:spPr>
        <p:txBody>
          <a:bodyPr anchorCtr="0" anchor="t" bIns="45725" lIns="91475" spcFirstLastPara="1" rIns="91475" wrap="square" tIns="45725">
            <a:noAutofit/>
          </a:bodyPr>
          <a:lstStyle/>
          <a:p>
            <a:pPr indent="0" lvl="0" marL="0" rtl="0" algn="l">
              <a:spcBef>
                <a:spcPts val="360"/>
              </a:spcBef>
              <a:spcAft>
                <a:spcPts val="0"/>
              </a:spcAft>
              <a:buNone/>
            </a:pPr>
            <a:r>
              <a:t/>
            </a:r>
            <a:endParaRPr/>
          </a:p>
        </p:txBody>
      </p:sp>
      <p:sp>
        <p:nvSpPr>
          <p:cNvPr id="174" name="Google Shape;174;p16:notes"/>
          <p:cNvSpPr/>
          <p:nvPr>
            <p:ph idx="2" type="sldImg"/>
          </p:nvPr>
        </p:nvSpPr>
        <p:spPr>
          <a:xfrm>
            <a:off x="990600" y="766763"/>
            <a:ext cx="5118100" cy="3838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17:notes"/>
          <p:cNvSpPr txBox="1"/>
          <p:nvPr>
            <p:ph idx="1" type="body"/>
          </p:nvPr>
        </p:nvSpPr>
        <p:spPr>
          <a:xfrm>
            <a:off x="709614" y="4862514"/>
            <a:ext cx="5680075" cy="4605337"/>
          </a:xfrm>
          <a:prstGeom prst="rect">
            <a:avLst/>
          </a:prstGeom>
        </p:spPr>
        <p:txBody>
          <a:bodyPr anchorCtr="0" anchor="t" bIns="45725" lIns="91475" spcFirstLastPara="1" rIns="91475" wrap="square" tIns="45725">
            <a:noAutofit/>
          </a:bodyPr>
          <a:lstStyle/>
          <a:p>
            <a:pPr indent="0" lvl="0" marL="0" rtl="0" algn="l">
              <a:spcBef>
                <a:spcPts val="360"/>
              </a:spcBef>
              <a:spcAft>
                <a:spcPts val="0"/>
              </a:spcAft>
              <a:buNone/>
            </a:pPr>
            <a:r>
              <a:t/>
            </a:r>
            <a:endParaRPr/>
          </a:p>
        </p:txBody>
      </p:sp>
      <p:sp>
        <p:nvSpPr>
          <p:cNvPr id="180" name="Google Shape;180;p17:notes"/>
          <p:cNvSpPr/>
          <p:nvPr>
            <p:ph idx="2" type="sldImg"/>
          </p:nvPr>
        </p:nvSpPr>
        <p:spPr>
          <a:xfrm>
            <a:off x="990600" y="766763"/>
            <a:ext cx="5118100" cy="3838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18:notes"/>
          <p:cNvSpPr txBox="1"/>
          <p:nvPr>
            <p:ph idx="1" type="body"/>
          </p:nvPr>
        </p:nvSpPr>
        <p:spPr>
          <a:xfrm>
            <a:off x="709614" y="4862514"/>
            <a:ext cx="5680075" cy="4605337"/>
          </a:xfrm>
          <a:prstGeom prst="rect">
            <a:avLst/>
          </a:prstGeom>
        </p:spPr>
        <p:txBody>
          <a:bodyPr anchorCtr="0" anchor="t" bIns="45725" lIns="91475" spcFirstLastPara="1" rIns="91475" wrap="square" tIns="45725">
            <a:noAutofit/>
          </a:bodyPr>
          <a:lstStyle/>
          <a:p>
            <a:pPr indent="0" lvl="0" marL="0" rtl="0" algn="l">
              <a:spcBef>
                <a:spcPts val="360"/>
              </a:spcBef>
              <a:spcAft>
                <a:spcPts val="0"/>
              </a:spcAft>
              <a:buNone/>
            </a:pPr>
            <a:r>
              <a:t/>
            </a:r>
            <a:endParaRPr/>
          </a:p>
        </p:txBody>
      </p:sp>
      <p:sp>
        <p:nvSpPr>
          <p:cNvPr id="186" name="Google Shape;186;p18:notes"/>
          <p:cNvSpPr/>
          <p:nvPr>
            <p:ph idx="2" type="sldImg"/>
          </p:nvPr>
        </p:nvSpPr>
        <p:spPr>
          <a:xfrm>
            <a:off x="990600" y="766763"/>
            <a:ext cx="5118100" cy="3838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19:notes"/>
          <p:cNvSpPr txBox="1"/>
          <p:nvPr>
            <p:ph idx="1" type="body"/>
          </p:nvPr>
        </p:nvSpPr>
        <p:spPr>
          <a:xfrm>
            <a:off x="709614" y="4862514"/>
            <a:ext cx="5680075" cy="4605337"/>
          </a:xfrm>
          <a:prstGeom prst="rect">
            <a:avLst/>
          </a:prstGeom>
        </p:spPr>
        <p:txBody>
          <a:bodyPr anchorCtr="0" anchor="t" bIns="45725" lIns="91475" spcFirstLastPara="1" rIns="91475" wrap="square" tIns="45725">
            <a:noAutofit/>
          </a:bodyPr>
          <a:lstStyle/>
          <a:p>
            <a:pPr indent="0" lvl="0" marL="0" rtl="0" algn="l">
              <a:spcBef>
                <a:spcPts val="360"/>
              </a:spcBef>
              <a:spcAft>
                <a:spcPts val="0"/>
              </a:spcAft>
              <a:buNone/>
            </a:pPr>
            <a:r>
              <a:t/>
            </a:r>
            <a:endParaRPr/>
          </a:p>
        </p:txBody>
      </p:sp>
      <p:sp>
        <p:nvSpPr>
          <p:cNvPr id="192" name="Google Shape;192;p19:notes"/>
          <p:cNvSpPr/>
          <p:nvPr>
            <p:ph idx="2" type="sldImg"/>
          </p:nvPr>
        </p:nvSpPr>
        <p:spPr>
          <a:xfrm>
            <a:off x="990600" y="766763"/>
            <a:ext cx="5118100" cy="3838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20:notes"/>
          <p:cNvSpPr txBox="1"/>
          <p:nvPr>
            <p:ph idx="1" type="body"/>
          </p:nvPr>
        </p:nvSpPr>
        <p:spPr>
          <a:xfrm>
            <a:off x="709614" y="4862514"/>
            <a:ext cx="5680075" cy="4605337"/>
          </a:xfrm>
          <a:prstGeom prst="rect">
            <a:avLst/>
          </a:prstGeom>
        </p:spPr>
        <p:txBody>
          <a:bodyPr anchorCtr="0" anchor="t" bIns="45725" lIns="91475" spcFirstLastPara="1" rIns="91475" wrap="square" tIns="45725">
            <a:noAutofit/>
          </a:bodyPr>
          <a:lstStyle/>
          <a:p>
            <a:pPr indent="0" lvl="0" marL="0" rtl="0" algn="l">
              <a:spcBef>
                <a:spcPts val="360"/>
              </a:spcBef>
              <a:spcAft>
                <a:spcPts val="0"/>
              </a:spcAft>
              <a:buNone/>
            </a:pPr>
            <a:r>
              <a:t/>
            </a:r>
            <a:endParaRPr/>
          </a:p>
        </p:txBody>
      </p:sp>
      <p:sp>
        <p:nvSpPr>
          <p:cNvPr id="198" name="Google Shape;198;p20:notes"/>
          <p:cNvSpPr/>
          <p:nvPr>
            <p:ph idx="2" type="sldImg"/>
          </p:nvPr>
        </p:nvSpPr>
        <p:spPr>
          <a:xfrm>
            <a:off x="990600" y="766763"/>
            <a:ext cx="5118100" cy="3838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21:notes"/>
          <p:cNvSpPr txBox="1"/>
          <p:nvPr>
            <p:ph idx="1" type="body"/>
          </p:nvPr>
        </p:nvSpPr>
        <p:spPr>
          <a:xfrm>
            <a:off x="709614" y="4862514"/>
            <a:ext cx="5680075" cy="4605337"/>
          </a:xfrm>
          <a:prstGeom prst="rect">
            <a:avLst/>
          </a:prstGeom>
        </p:spPr>
        <p:txBody>
          <a:bodyPr anchorCtr="0" anchor="t" bIns="45725" lIns="91475" spcFirstLastPara="1" rIns="91475" wrap="square" tIns="45725">
            <a:noAutofit/>
          </a:bodyPr>
          <a:lstStyle/>
          <a:p>
            <a:pPr indent="0" lvl="0" marL="0" rtl="0" algn="l">
              <a:spcBef>
                <a:spcPts val="360"/>
              </a:spcBef>
              <a:spcAft>
                <a:spcPts val="0"/>
              </a:spcAft>
              <a:buNone/>
            </a:pPr>
            <a:r>
              <a:t/>
            </a:r>
            <a:endParaRPr/>
          </a:p>
        </p:txBody>
      </p:sp>
      <p:sp>
        <p:nvSpPr>
          <p:cNvPr id="204" name="Google Shape;204;p21:notes"/>
          <p:cNvSpPr/>
          <p:nvPr>
            <p:ph idx="2" type="sldImg"/>
          </p:nvPr>
        </p:nvSpPr>
        <p:spPr>
          <a:xfrm>
            <a:off x="990600" y="766763"/>
            <a:ext cx="5118100" cy="3838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3"/>
          <p:cNvSpPr txBox="1"/>
          <p:nvPr>
            <p:ph type="ctrTitle"/>
          </p:nvPr>
        </p:nvSpPr>
        <p:spPr>
          <a:xfrm>
            <a:off x="685800" y="1122363"/>
            <a:ext cx="77724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3"/>
          <p:cNvSpPr txBox="1"/>
          <p:nvPr>
            <p:ph idx="1" type="subTitle"/>
          </p:nvPr>
        </p:nvSpPr>
        <p:spPr>
          <a:xfrm>
            <a:off x="1143000" y="3602038"/>
            <a:ext cx="6858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23"/>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3"/>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4"/>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24"/>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24"/>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24"/>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24"/>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25"/>
          <p:cNvSpPr txBox="1"/>
          <p:nvPr>
            <p:ph type="title"/>
          </p:nvPr>
        </p:nvSpPr>
        <p:spPr>
          <a:xfrm>
            <a:off x="623888" y="1709739"/>
            <a:ext cx="78867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25"/>
          <p:cNvSpPr txBox="1"/>
          <p:nvPr>
            <p:ph idx="1" type="body"/>
          </p:nvPr>
        </p:nvSpPr>
        <p:spPr>
          <a:xfrm>
            <a:off x="623888" y="4589464"/>
            <a:ext cx="78867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0" name="Google Shape;30;p25"/>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25"/>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25"/>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6"/>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26"/>
          <p:cNvSpPr txBox="1"/>
          <p:nvPr>
            <p:ph idx="1" type="body"/>
          </p:nvPr>
        </p:nvSpPr>
        <p:spPr>
          <a:xfrm>
            <a:off x="628650" y="1825625"/>
            <a:ext cx="38862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26"/>
          <p:cNvSpPr txBox="1"/>
          <p:nvPr>
            <p:ph idx="2" type="body"/>
          </p:nvPr>
        </p:nvSpPr>
        <p:spPr>
          <a:xfrm>
            <a:off x="4629150" y="1825625"/>
            <a:ext cx="38862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26"/>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26"/>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26"/>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7"/>
          <p:cNvSpPr txBox="1"/>
          <p:nvPr>
            <p:ph type="title"/>
          </p:nvPr>
        </p:nvSpPr>
        <p:spPr>
          <a:xfrm>
            <a:off x="629841"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27"/>
          <p:cNvSpPr txBox="1"/>
          <p:nvPr>
            <p:ph idx="1" type="body"/>
          </p:nvPr>
        </p:nvSpPr>
        <p:spPr>
          <a:xfrm>
            <a:off x="629842" y="1681163"/>
            <a:ext cx="3868340"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27"/>
          <p:cNvSpPr txBox="1"/>
          <p:nvPr>
            <p:ph idx="2" type="body"/>
          </p:nvPr>
        </p:nvSpPr>
        <p:spPr>
          <a:xfrm>
            <a:off x="629842" y="2505075"/>
            <a:ext cx="3868340"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27"/>
          <p:cNvSpPr txBox="1"/>
          <p:nvPr>
            <p:ph idx="3" type="body"/>
          </p:nvPr>
        </p:nvSpPr>
        <p:spPr>
          <a:xfrm>
            <a:off x="4629150" y="1681163"/>
            <a:ext cx="3887391"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27"/>
          <p:cNvSpPr txBox="1"/>
          <p:nvPr>
            <p:ph idx="4" type="body"/>
          </p:nvPr>
        </p:nvSpPr>
        <p:spPr>
          <a:xfrm>
            <a:off x="4629150" y="2505075"/>
            <a:ext cx="3887391"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27"/>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27"/>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27"/>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8"/>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28"/>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28"/>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28"/>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29"/>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29"/>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29"/>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30"/>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30"/>
          <p:cNvSpPr txBox="1"/>
          <p:nvPr>
            <p:ph idx="1" type="body"/>
          </p:nvPr>
        </p:nvSpPr>
        <p:spPr>
          <a:xfrm>
            <a:off x="3887391" y="987426"/>
            <a:ext cx="462915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30"/>
          <p:cNvSpPr txBox="1"/>
          <p:nvPr>
            <p:ph idx="2" type="body"/>
          </p:nvPr>
        </p:nvSpPr>
        <p:spPr>
          <a:xfrm>
            <a:off x="629841" y="2057400"/>
            <a:ext cx="2949178"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30"/>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30"/>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30"/>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31"/>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31"/>
          <p:cNvSpPr/>
          <p:nvPr>
            <p:ph idx="2" type="pic"/>
          </p:nvPr>
        </p:nvSpPr>
        <p:spPr>
          <a:xfrm>
            <a:off x="3887391" y="987426"/>
            <a:ext cx="4629150" cy="4873625"/>
          </a:xfrm>
          <a:prstGeom prst="rect">
            <a:avLst/>
          </a:prstGeom>
          <a:noFill/>
          <a:ln>
            <a:noFill/>
          </a:ln>
        </p:spPr>
      </p:sp>
      <p:sp>
        <p:nvSpPr>
          <p:cNvPr id="68" name="Google Shape;68;p31"/>
          <p:cNvSpPr txBox="1"/>
          <p:nvPr>
            <p:ph idx="1" type="body"/>
          </p:nvPr>
        </p:nvSpPr>
        <p:spPr>
          <a:xfrm>
            <a:off x="629841" y="2057400"/>
            <a:ext cx="2949178"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31"/>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31"/>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3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32"/>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32"/>
          <p:cNvSpPr txBox="1"/>
          <p:nvPr>
            <p:ph idx="1" type="body"/>
          </p:nvPr>
        </p:nvSpPr>
        <p:spPr>
          <a:xfrm rot="5400000">
            <a:off x="2396331" y="57944"/>
            <a:ext cx="4351338"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32"/>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32"/>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3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33"/>
          <p:cNvSpPr txBox="1"/>
          <p:nvPr>
            <p:ph type="title"/>
          </p:nvPr>
        </p:nvSpPr>
        <p:spPr>
          <a:xfrm rot="5400000">
            <a:off x="4623594" y="2285207"/>
            <a:ext cx="5811838"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33"/>
          <p:cNvSpPr txBox="1"/>
          <p:nvPr>
            <p:ph idx="1" type="body"/>
          </p:nvPr>
        </p:nvSpPr>
        <p:spPr>
          <a:xfrm rot="5400000">
            <a:off x="623094" y="370681"/>
            <a:ext cx="5811838"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33"/>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33"/>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3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2"/>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22"/>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22"/>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22"/>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2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
          <p:cNvSpPr txBox="1"/>
          <p:nvPr>
            <p:ph type="ctrTitle"/>
          </p:nvPr>
        </p:nvSpPr>
        <p:spPr>
          <a:xfrm>
            <a:off x="378823" y="2207622"/>
            <a:ext cx="8059783" cy="2690949"/>
          </a:xfrm>
          <a:prstGeom prst="rect">
            <a:avLst/>
          </a:prstGeom>
          <a:gradFill>
            <a:gsLst>
              <a:gs pos="0">
                <a:srgbClr val="7FB75F"/>
              </a:gs>
              <a:gs pos="50000">
                <a:srgbClr val="6EB141"/>
              </a:gs>
              <a:gs pos="100000">
                <a:srgbClr val="5FA134"/>
              </a:gs>
            </a:gsLst>
            <a:lin ang="5400000" scaled="0"/>
          </a:gradFill>
          <a:ln cap="flat" cmpd="sng" w="9525">
            <a:solidFill>
              <a:schemeClr val="accent6"/>
            </a:solidFill>
            <a:prstDash val="solid"/>
            <a:miter lim="800000"/>
            <a:headEnd len="sm" w="sm" type="none"/>
            <a:tailEnd len="sm" w="sm" type="none"/>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rgbClr val="D5DBE5"/>
              </a:buClr>
              <a:buSzPts val="4800"/>
              <a:buFont typeface="Calibri"/>
              <a:buNone/>
            </a:pPr>
            <a:r>
              <a:rPr b="1" lang="en-US" sz="4800">
                <a:solidFill>
                  <a:srgbClr val="D5DBE5"/>
                </a:solidFill>
                <a:latin typeface="Calibri"/>
                <a:ea typeface="Calibri"/>
                <a:cs typeface="Calibri"/>
                <a:sym typeface="Calibri"/>
              </a:rPr>
              <a:t>Mécanismes de lutte contre les VBG: </a:t>
            </a:r>
            <a:br>
              <a:rPr b="1" lang="en-US" sz="4800">
                <a:solidFill>
                  <a:srgbClr val="D5DBE5"/>
                </a:solidFill>
                <a:latin typeface="Calibri"/>
                <a:ea typeface="Calibri"/>
                <a:cs typeface="Calibri"/>
                <a:sym typeface="Calibri"/>
              </a:rPr>
            </a:br>
            <a:r>
              <a:rPr b="1" lang="en-US" sz="4800">
                <a:solidFill>
                  <a:srgbClr val="D5DBE5"/>
                </a:solidFill>
                <a:latin typeface="Calibri"/>
                <a:ea typeface="Calibri"/>
                <a:cs typeface="Calibri"/>
                <a:sym typeface="Calibri"/>
              </a:rPr>
              <a:t>prévention et gestion des VBG</a:t>
            </a:r>
            <a:endParaRPr/>
          </a:p>
        </p:txBody>
      </p:sp>
      <p:sp>
        <p:nvSpPr>
          <p:cNvPr id="89" name="Google Shape;89;p1"/>
          <p:cNvSpPr txBox="1"/>
          <p:nvPr>
            <p:ph idx="1" type="subTitle"/>
          </p:nvPr>
        </p:nvSpPr>
        <p:spPr>
          <a:xfrm flipH="1">
            <a:off x="3655906" y="5239413"/>
            <a:ext cx="4782700" cy="1290176"/>
          </a:xfrm>
          <a:prstGeom prst="rect">
            <a:avLst/>
          </a:prstGeom>
          <a:noFill/>
          <a:ln>
            <a:noFill/>
          </a:ln>
        </p:spPr>
        <p:txBody>
          <a:bodyPr anchorCtr="0" anchor="t" bIns="45700" lIns="91425" spcFirstLastPara="1" rIns="91425" wrap="square" tIns="45700">
            <a:normAutofit fontScale="25000" lnSpcReduction="20000"/>
          </a:bodyPr>
          <a:lstStyle/>
          <a:p>
            <a:pPr indent="0" lvl="0" marL="0" rtl="0" algn="r">
              <a:lnSpc>
                <a:spcPct val="90000"/>
              </a:lnSpc>
              <a:spcBef>
                <a:spcPts val="0"/>
              </a:spcBef>
              <a:spcAft>
                <a:spcPts val="0"/>
              </a:spcAft>
              <a:buClr>
                <a:srgbClr val="FFC000"/>
              </a:buClr>
              <a:buSzPct val="100000"/>
              <a:buNone/>
            </a:pPr>
            <a:r>
              <a:rPr b="1" lang="en-US" sz="8400">
                <a:solidFill>
                  <a:srgbClr val="FFC000"/>
                </a:solidFill>
              </a:rPr>
              <a:t>Présenté par Fydias SAGBOHAN</a:t>
            </a:r>
            <a:endParaRPr/>
          </a:p>
          <a:p>
            <a:pPr indent="0" lvl="0" marL="0" rtl="0" algn="r">
              <a:lnSpc>
                <a:spcPct val="90000"/>
              </a:lnSpc>
              <a:spcBef>
                <a:spcPts val="1000"/>
              </a:spcBef>
              <a:spcAft>
                <a:spcPts val="0"/>
              </a:spcAft>
              <a:buClr>
                <a:srgbClr val="FFC000"/>
              </a:buClr>
              <a:buSzPct val="100000"/>
              <a:buNone/>
            </a:pPr>
            <a:r>
              <a:rPr b="1" lang="en-US" sz="8400">
                <a:solidFill>
                  <a:srgbClr val="FFC000"/>
                </a:solidFill>
              </a:rPr>
              <a:t>Communicante-Chargée de communication FJAD</a:t>
            </a:r>
            <a:endParaRPr/>
          </a:p>
          <a:p>
            <a:pPr indent="0" lvl="0" marL="0" rtl="0" algn="r">
              <a:lnSpc>
                <a:spcPct val="90000"/>
              </a:lnSpc>
              <a:spcBef>
                <a:spcPts val="1000"/>
              </a:spcBef>
              <a:spcAft>
                <a:spcPts val="0"/>
              </a:spcAft>
              <a:buClr>
                <a:srgbClr val="FFC000"/>
              </a:buClr>
              <a:buSzPct val="100000"/>
              <a:buNone/>
            </a:pPr>
            <a:r>
              <a:rPr b="1" lang="en-US" sz="8400">
                <a:solidFill>
                  <a:srgbClr val="FFC000"/>
                </a:solidFill>
              </a:rPr>
              <a:t>Activiste droits des filles/Femmes</a:t>
            </a:r>
            <a:endParaRPr b="1" sz="8400">
              <a:solidFill>
                <a:srgbClr val="FFC000"/>
              </a:solidFill>
            </a:endParaRPr>
          </a:p>
        </p:txBody>
      </p:sp>
      <p:pic>
        <p:nvPicPr>
          <p:cNvPr id="90" name="Google Shape;90;p1"/>
          <p:cNvPicPr preferRelativeResize="0"/>
          <p:nvPr/>
        </p:nvPicPr>
        <p:blipFill rotWithShape="1">
          <a:blip r:embed="rId3">
            <a:alphaModFix/>
          </a:blip>
          <a:srcRect b="1886" l="0" r="0" t="1886"/>
          <a:stretch/>
        </p:blipFill>
        <p:spPr>
          <a:xfrm>
            <a:off x="6831873" y="0"/>
            <a:ext cx="2164637" cy="216463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2"/>
          <p:cNvSpPr txBox="1"/>
          <p:nvPr>
            <p:ph type="ctrTitle"/>
          </p:nvPr>
        </p:nvSpPr>
        <p:spPr>
          <a:xfrm>
            <a:off x="1143000" y="704285"/>
            <a:ext cx="7046045" cy="726191"/>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6000"/>
              <a:buFont typeface="Calibri"/>
              <a:buNone/>
            </a:pPr>
            <a:r>
              <a:rPr b="1" lang="en-US"/>
              <a:t>PLAN</a:t>
            </a:r>
            <a:endParaRPr b="1"/>
          </a:p>
        </p:txBody>
      </p:sp>
      <p:sp>
        <p:nvSpPr>
          <p:cNvPr id="96" name="Google Shape;96;p2"/>
          <p:cNvSpPr txBox="1"/>
          <p:nvPr>
            <p:ph idx="1" type="subTitle"/>
          </p:nvPr>
        </p:nvSpPr>
        <p:spPr>
          <a:xfrm>
            <a:off x="1143000" y="1590177"/>
            <a:ext cx="6858000" cy="3667623"/>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500"/>
              <a:buNone/>
            </a:pPr>
            <a:r>
              <a:t/>
            </a:r>
            <a:endParaRPr b="1" sz="2500"/>
          </a:p>
          <a:p>
            <a:pPr indent="0" lvl="0" marL="0" rtl="0" algn="ctr">
              <a:lnSpc>
                <a:spcPct val="90000"/>
              </a:lnSpc>
              <a:spcBef>
                <a:spcPts val="1000"/>
              </a:spcBef>
              <a:spcAft>
                <a:spcPts val="0"/>
              </a:spcAft>
              <a:buClr>
                <a:schemeClr val="dk1"/>
              </a:buClr>
              <a:buSzPts val="2500"/>
              <a:buNone/>
            </a:pPr>
            <a:r>
              <a:t/>
            </a:r>
            <a:endParaRPr b="1" sz="2500"/>
          </a:p>
          <a:p>
            <a:pPr indent="0" lvl="0" marL="0" rtl="0" algn="ctr">
              <a:lnSpc>
                <a:spcPct val="90000"/>
              </a:lnSpc>
              <a:spcBef>
                <a:spcPts val="1000"/>
              </a:spcBef>
              <a:spcAft>
                <a:spcPts val="0"/>
              </a:spcAft>
              <a:buClr>
                <a:schemeClr val="dk1"/>
              </a:buClr>
              <a:buSzPts val="2500"/>
              <a:buNone/>
            </a:pPr>
            <a:r>
              <a:rPr b="1" lang="en-US" sz="2500"/>
              <a:t>Introduction</a:t>
            </a:r>
            <a:endParaRPr b="1" sz="2500"/>
          </a:p>
          <a:p>
            <a:pPr indent="0" lvl="0" marL="0" rtl="0" algn="ctr">
              <a:lnSpc>
                <a:spcPct val="90000"/>
              </a:lnSpc>
              <a:spcBef>
                <a:spcPts val="1000"/>
              </a:spcBef>
              <a:spcAft>
                <a:spcPts val="0"/>
              </a:spcAft>
              <a:buClr>
                <a:schemeClr val="dk1"/>
              </a:buClr>
              <a:buSzPts val="2500"/>
              <a:buNone/>
            </a:pPr>
            <a:r>
              <a:rPr b="1" lang="en-US" sz="2500"/>
              <a:t>I- Prévention des VBG</a:t>
            </a:r>
            <a:endParaRPr b="1" sz="2500"/>
          </a:p>
          <a:p>
            <a:pPr indent="0" lvl="0" marL="0" rtl="0" algn="ctr">
              <a:lnSpc>
                <a:spcPct val="90000"/>
              </a:lnSpc>
              <a:spcBef>
                <a:spcPts val="1000"/>
              </a:spcBef>
              <a:spcAft>
                <a:spcPts val="0"/>
              </a:spcAft>
              <a:buClr>
                <a:schemeClr val="dk1"/>
              </a:buClr>
              <a:buSzPts val="2500"/>
              <a:buNone/>
            </a:pPr>
            <a:r>
              <a:rPr b="1" lang="en-US" sz="2500"/>
              <a:t>II- Gestion des VBG</a:t>
            </a:r>
            <a:endParaRPr b="1" sz="2500"/>
          </a:p>
          <a:p>
            <a:pPr indent="0" lvl="0" marL="0" rtl="0" algn="ctr">
              <a:lnSpc>
                <a:spcPct val="90000"/>
              </a:lnSpc>
              <a:spcBef>
                <a:spcPts val="1000"/>
              </a:spcBef>
              <a:spcAft>
                <a:spcPts val="0"/>
              </a:spcAft>
              <a:buClr>
                <a:schemeClr val="dk1"/>
              </a:buClr>
              <a:buSzPts val="2500"/>
              <a:buNone/>
            </a:pPr>
            <a:r>
              <a:rPr b="1" lang="en-US" sz="2500"/>
              <a:t>III- Contextualisation au Bénin</a:t>
            </a:r>
            <a:endParaRPr b="1" sz="2500"/>
          </a:p>
          <a:p>
            <a:pPr indent="0" lvl="0" marL="0" rtl="0" algn="ctr">
              <a:lnSpc>
                <a:spcPct val="90000"/>
              </a:lnSpc>
              <a:spcBef>
                <a:spcPts val="1000"/>
              </a:spcBef>
              <a:spcAft>
                <a:spcPts val="0"/>
              </a:spcAft>
              <a:buClr>
                <a:schemeClr val="dk1"/>
              </a:buClr>
              <a:buSzPts val="2500"/>
              <a:buNone/>
            </a:pPr>
            <a:r>
              <a:rPr b="1" lang="en-US" sz="2500"/>
              <a:t>Conclusion</a:t>
            </a:r>
            <a:endParaRPr b="1" sz="25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3"/>
          <p:cNvSpPr txBox="1"/>
          <p:nvPr>
            <p:ph type="ctrTitle"/>
          </p:nvPr>
        </p:nvSpPr>
        <p:spPr>
          <a:xfrm>
            <a:off x="620947" y="428885"/>
            <a:ext cx="7902105" cy="1031761"/>
          </a:xfrm>
          <a:prstGeom prst="rect">
            <a:avLst/>
          </a:prstGeom>
          <a:solidFill>
            <a:srgbClr val="FF6600"/>
          </a:solid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rPr b="1" lang="en-US"/>
              <a:t>INTRODUCTION</a:t>
            </a:r>
            <a:endParaRPr b="1"/>
          </a:p>
        </p:txBody>
      </p:sp>
      <p:sp>
        <p:nvSpPr>
          <p:cNvPr id="102" name="Google Shape;102;p3"/>
          <p:cNvSpPr txBox="1"/>
          <p:nvPr>
            <p:ph idx="1" type="subTitle"/>
          </p:nvPr>
        </p:nvSpPr>
        <p:spPr>
          <a:xfrm>
            <a:off x="916795" y="1792143"/>
            <a:ext cx="7641941" cy="4466989"/>
          </a:xfrm>
          <a:prstGeom prst="rect">
            <a:avLst/>
          </a:prstGeom>
          <a:noFill/>
          <a:ln>
            <a:noFill/>
          </a:ln>
        </p:spPr>
        <p:txBody>
          <a:bodyPr anchorCtr="0" anchor="t" bIns="45700" lIns="91425" spcFirstLastPara="1" rIns="91425" wrap="square" tIns="45700">
            <a:normAutofit fontScale="88333" lnSpcReduction="10000"/>
          </a:bodyPr>
          <a:lstStyle/>
          <a:p>
            <a:pPr indent="0" lvl="0" marL="0" rtl="0" algn="just">
              <a:lnSpc>
                <a:spcPct val="90000"/>
              </a:lnSpc>
              <a:spcBef>
                <a:spcPts val="0"/>
              </a:spcBef>
              <a:spcAft>
                <a:spcPts val="0"/>
              </a:spcAft>
              <a:buClr>
                <a:schemeClr val="dk1"/>
              </a:buClr>
              <a:buSzPct val="100000"/>
              <a:buNone/>
            </a:pPr>
            <a:r>
              <a:rPr lang="en-US" sz="2900"/>
              <a:t>La réduction de la prévalence des violences basées sur le genre (VBG) est devenue dans plusieurs pays au monde une question prioritaire où est concentrée plusieurs actions en vue de l'éradication de ces violences. Des stratégies nationales sont développées avec l'appui des organisations nationales et internationales pour réussir la mission.</a:t>
            </a:r>
            <a:endParaRPr sz="2900"/>
          </a:p>
          <a:p>
            <a:pPr indent="0" lvl="0" marL="0" rtl="0" algn="just">
              <a:lnSpc>
                <a:spcPct val="90000"/>
              </a:lnSpc>
              <a:spcBef>
                <a:spcPts val="1000"/>
              </a:spcBef>
              <a:spcAft>
                <a:spcPts val="0"/>
              </a:spcAft>
              <a:buClr>
                <a:schemeClr val="dk1"/>
              </a:buClr>
              <a:buSzPct val="100000"/>
              <a:buNone/>
            </a:pPr>
            <a:r>
              <a:rPr lang="en-US" sz="2900"/>
              <a:t>Cependant, les mécanismes de lutte contre les VBG ne sont pas suffisamment compris de la population et même des organisations communautaires de base.</a:t>
            </a:r>
            <a:endParaRPr sz="2900"/>
          </a:p>
          <a:p>
            <a:pPr indent="0" lvl="0" marL="0" rtl="0" algn="just">
              <a:lnSpc>
                <a:spcPct val="90000"/>
              </a:lnSpc>
              <a:spcBef>
                <a:spcPts val="1000"/>
              </a:spcBef>
              <a:spcAft>
                <a:spcPts val="0"/>
              </a:spcAft>
              <a:buClr>
                <a:schemeClr val="dk1"/>
              </a:buClr>
              <a:buSzPct val="100000"/>
              <a:buNone/>
            </a:pPr>
            <a:r>
              <a:rPr lang="en-US" sz="2900"/>
              <a:t>C'est à l'exercice de cette compréhension que nous allons nous donner avec cette communication. </a:t>
            </a:r>
            <a:r>
              <a:rPr lang="en-US"/>
              <a:t>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4"/>
          <p:cNvSpPr txBox="1"/>
          <p:nvPr>
            <p:ph type="ctrTitle"/>
          </p:nvPr>
        </p:nvSpPr>
        <p:spPr>
          <a:xfrm>
            <a:off x="737316" y="2150771"/>
            <a:ext cx="7772400" cy="2070929"/>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7200"/>
              <a:buFont typeface="Calibri"/>
              <a:buNone/>
            </a:pPr>
            <a:r>
              <a:rPr b="1" lang="en-US" sz="7200"/>
              <a:t>I- PRÉVENTION DES VBG</a:t>
            </a:r>
            <a:endParaRPr b="1" sz="72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5"/>
          <p:cNvSpPr txBox="1"/>
          <p:nvPr>
            <p:ph type="ctrTitle"/>
          </p:nvPr>
        </p:nvSpPr>
        <p:spPr>
          <a:xfrm>
            <a:off x="685800" y="226760"/>
            <a:ext cx="7772400" cy="1011747"/>
          </a:xfrm>
          <a:prstGeom prst="rect">
            <a:avLst/>
          </a:prstGeom>
          <a:solidFill>
            <a:srgbClr val="FF9900"/>
          </a:solid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600"/>
              <a:buFont typeface="Calibri"/>
              <a:buNone/>
            </a:pPr>
            <a:r>
              <a:rPr b="1" lang="en-US" sz="6600"/>
              <a:t>Prévention des VBG </a:t>
            </a:r>
            <a:r>
              <a:rPr lang="en-US" sz="3900"/>
              <a:t>1</a:t>
            </a:r>
            <a:endParaRPr sz="3900"/>
          </a:p>
        </p:txBody>
      </p:sp>
      <p:sp>
        <p:nvSpPr>
          <p:cNvPr id="113" name="Google Shape;113;p5"/>
          <p:cNvSpPr txBox="1"/>
          <p:nvPr>
            <p:ph idx="1" type="subTitle"/>
          </p:nvPr>
        </p:nvSpPr>
        <p:spPr>
          <a:xfrm>
            <a:off x="685799" y="1622738"/>
            <a:ext cx="7597325" cy="4647482"/>
          </a:xfrm>
          <a:prstGeom prst="rect">
            <a:avLst/>
          </a:prstGeom>
          <a:noFill/>
          <a:ln>
            <a:noFill/>
          </a:ln>
        </p:spPr>
        <p:txBody>
          <a:bodyPr anchorCtr="0" anchor="t" bIns="45700" lIns="91425" spcFirstLastPara="1" rIns="91425" wrap="square" tIns="45700">
            <a:normAutofit/>
          </a:bodyPr>
          <a:lstStyle/>
          <a:p>
            <a:pPr indent="0" lvl="0" marL="0" rtl="0" algn="just">
              <a:lnSpc>
                <a:spcPct val="90000"/>
              </a:lnSpc>
              <a:spcBef>
                <a:spcPts val="0"/>
              </a:spcBef>
              <a:spcAft>
                <a:spcPts val="0"/>
              </a:spcAft>
              <a:buClr>
                <a:schemeClr val="dk1"/>
              </a:buClr>
              <a:buSzPts val="2500"/>
              <a:buNone/>
            </a:pPr>
            <a:r>
              <a:rPr lang="en-US" sz="2500"/>
              <a:t>Pour prévenir au mieux des violences basées sur le genre, il est important d'intervenir à trois niveaux et aussi de développer une synergie d'action qui va permettre aux acteurs/actrices de conjuguer leurs efforts.</a:t>
            </a:r>
            <a:endParaRPr/>
          </a:p>
          <a:p>
            <a:pPr indent="0" lvl="0" marL="0" rtl="0" algn="just">
              <a:lnSpc>
                <a:spcPct val="90000"/>
              </a:lnSpc>
              <a:spcBef>
                <a:spcPts val="1000"/>
              </a:spcBef>
              <a:spcAft>
                <a:spcPts val="0"/>
              </a:spcAft>
              <a:buClr>
                <a:schemeClr val="dk1"/>
              </a:buClr>
              <a:buSzPts val="2500"/>
              <a:buNone/>
            </a:pPr>
            <a:r>
              <a:rPr lang="en-US" sz="2500"/>
              <a:t>Les trois niveaux d'interventions sont :</a:t>
            </a:r>
            <a:endParaRPr/>
          </a:p>
          <a:p>
            <a:pPr indent="0" lvl="0" marL="0" rtl="0" algn="just">
              <a:lnSpc>
                <a:spcPct val="90000"/>
              </a:lnSpc>
              <a:spcBef>
                <a:spcPts val="1000"/>
              </a:spcBef>
              <a:spcAft>
                <a:spcPts val="0"/>
              </a:spcAft>
              <a:buClr>
                <a:schemeClr val="dk1"/>
              </a:buClr>
              <a:buSzPts val="2500"/>
              <a:buNone/>
            </a:pPr>
            <a:r>
              <a:rPr lang="en-US" sz="2500"/>
              <a:t>- le niveau familial</a:t>
            </a:r>
            <a:endParaRPr/>
          </a:p>
          <a:p>
            <a:pPr indent="0" lvl="0" marL="0" rtl="0" algn="just">
              <a:lnSpc>
                <a:spcPct val="90000"/>
              </a:lnSpc>
              <a:spcBef>
                <a:spcPts val="1000"/>
              </a:spcBef>
              <a:spcAft>
                <a:spcPts val="0"/>
              </a:spcAft>
              <a:buClr>
                <a:schemeClr val="dk1"/>
              </a:buClr>
              <a:buSzPts val="2500"/>
              <a:buNone/>
            </a:pPr>
            <a:r>
              <a:rPr lang="en-US" sz="2500"/>
              <a:t>- le niveau communautaire et </a:t>
            </a:r>
            <a:endParaRPr/>
          </a:p>
          <a:p>
            <a:pPr indent="0" lvl="0" marL="0" rtl="0" algn="just">
              <a:lnSpc>
                <a:spcPct val="90000"/>
              </a:lnSpc>
              <a:spcBef>
                <a:spcPts val="1000"/>
              </a:spcBef>
              <a:spcAft>
                <a:spcPts val="0"/>
              </a:spcAft>
              <a:buClr>
                <a:schemeClr val="dk1"/>
              </a:buClr>
              <a:buSzPts val="2500"/>
              <a:buNone/>
            </a:pPr>
            <a:r>
              <a:rPr lang="en-US" sz="2500"/>
              <a:t>- le niveau national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6"/>
          <p:cNvSpPr txBox="1"/>
          <p:nvPr>
            <p:ph type="ctrTitle"/>
          </p:nvPr>
        </p:nvSpPr>
        <p:spPr>
          <a:xfrm>
            <a:off x="685800" y="252720"/>
            <a:ext cx="7772400" cy="979367"/>
          </a:xfrm>
          <a:prstGeom prst="rect">
            <a:avLst/>
          </a:prstGeom>
          <a:solidFill>
            <a:srgbClr val="FF9900"/>
          </a:solid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b="1" lang="en-US" sz="7300"/>
              <a:t>Prévention des VBG</a:t>
            </a:r>
            <a:r>
              <a:rPr lang="en-US"/>
              <a:t> </a:t>
            </a:r>
            <a:r>
              <a:rPr lang="en-US" sz="3900"/>
              <a:t>2</a:t>
            </a:r>
            <a:endParaRPr sz="3900"/>
          </a:p>
        </p:txBody>
      </p:sp>
      <p:sp>
        <p:nvSpPr>
          <p:cNvPr id="119" name="Google Shape;119;p6"/>
          <p:cNvSpPr txBox="1"/>
          <p:nvPr>
            <p:ph idx="1" type="subTitle"/>
          </p:nvPr>
        </p:nvSpPr>
        <p:spPr>
          <a:xfrm>
            <a:off x="748406" y="1493949"/>
            <a:ext cx="8009228" cy="4919730"/>
          </a:xfrm>
          <a:prstGeom prst="rect">
            <a:avLst/>
          </a:prstGeom>
          <a:noFill/>
          <a:ln>
            <a:noFill/>
          </a:ln>
        </p:spPr>
        <p:txBody>
          <a:bodyPr anchorCtr="0" anchor="t" bIns="45700" lIns="91425" spcFirstLastPara="1" rIns="91425" wrap="square" tIns="45700">
            <a:normAutofit fontScale="99167" lnSpcReduction="10000"/>
          </a:bodyPr>
          <a:lstStyle/>
          <a:p>
            <a:pPr indent="0" lvl="0" marL="0" rtl="0" algn="l">
              <a:lnSpc>
                <a:spcPct val="90000"/>
              </a:lnSpc>
              <a:spcBef>
                <a:spcPts val="0"/>
              </a:spcBef>
              <a:spcAft>
                <a:spcPts val="0"/>
              </a:spcAft>
              <a:buClr>
                <a:schemeClr val="dk1"/>
              </a:buClr>
              <a:buSzPct val="100000"/>
              <a:buNone/>
            </a:pPr>
            <a:r>
              <a:rPr b="1" lang="en-US" u="sng"/>
              <a:t>Les actions de prévention au niveau familial</a:t>
            </a:r>
            <a:endParaRPr b="1" u="sng"/>
          </a:p>
          <a:p>
            <a:pPr indent="-342900" lvl="0" marL="342900" rtl="0" algn="just">
              <a:lnSpc>
                <a:spcPct val="90000"/>
              </a:lnSpc>
              <a:spcBef>
                <a:spcPts val="1000"/>
              </a:spcBef>
              <a:spcAft>
                <a:spcPts val="0"/>
              </a:spcAft>
              <a:buClr>
                <a:schemeClr val="dk1"/>
              </a:buClr>
              <a:buSzPct val="100000"/>
              <a:buFont typeface="Noto Sans Symbols"/>
              <a:buChar char="■"/>
            </a:pPr>
            <a:r>
              <a:rPr lang="en-US"/>
              <a:t>Ecouter et croire les enfants quand ils /elles parlent de violence ou se disent victimes des violences ;</a:t>
            </a:r>
            <a:endParaRPr/>
          </a:p>
          <a:p>
            <a:pPr indent="-342900" lvl="0" marL="342900" rtl="0" algn="just">
              <a:lnSpc>
                <a:spcPct val="90000"/>
              </a:lnSpc>
              <a:spcBef>
                <a:spcPts val="1000"/>
              </a:spcBef>
              <a:spcAft>
                <a:spcPts val="0"/>
              </a:spcAft>
              <a:buClr>
                <a:schemeClr val="dk1"/>
              </a:buClr>
              <a:buSzPct val="100000"/>
              <a:buFont typeface="Noto Sans Symbols"/>
              <a:buChar char="■"/>
            </a:pPr>
            <a:r>
              <a:rPr lang="en-US"/>
              <a:t>Favoriser le dialogue et la résolution pacifique des conflits ;</a:t>
            </a:r>
            <a:endParaRPr/>
          </a:p>
          <a:p>
            <a:pPr indent="-342900" lvl="0" marL="342900" rtl="0" algn="just">
              <a:lnSpc>
                <a:spcPct val="90000"/>
              </a:lnSpc>
              <a:spcBef>
                <a:spcPts val="1000"/>
              </a:spcBef>
              <a:spcAft>
                <a:spcPts val="0"/>
              </a:spcAft>
              <a:buClr>
                <a:schemeClr val="dk1"/>
              </a:buClr>
              <a:buSzPct val="100000"/>
              <a:buFont typeface="Noto Sans Symbols"/>
              <a:buChar char="■"/>
            </a:pPr>
            <a:r>
              <a:rPr lang="en-US"/>
              <a:t>Stopper et dénoncer la violence dès sa </a:t>
            </a:r>
            <a:endParaRPr/>
          </a:p>
          <a:p>
            <a:pPr indent="0" lvl="0" marL="0" rtl="0" algn="just">
              <a:lnSpc>
                <a:spcPct val="90000"/>
              </a:lnSpc>
              <a:spcBef>
                <a:spcPts val="1000"/>
              </a:spcBef>
              <a:spcAft>
                <a:spcPts val="0"/>
              </a:spcAft>
              <a:buClr>
                <a:schemeClr val="dk1"/>
              </a:buClr>
              <a:buSzPct val="100000"/>
              <a:buNone/>
            </a:pPr>
            <a:r>
              <a:rPr lang="en-US"/>
              <a:t>première manifestation ;</a:t>
            </a:r>
            <a:endParaRPr/>
          </a:p>
          <a:p>
            <a:pPr indent="-342900" lvl="0" marL="342900" rtl="0" algn="just">
              <a:lnSpc>
                <a:spcPct val="110000"/>
              </a:lnSpc>
              <a:spcBef>
                <a:spcPts val="1000"/>
              </a:spcBef>
              <a:spcAft>
                <a:spcPts val="0"/>
              </a:spcAft>
              <a:buClr>
                <a:schemeClr val="dk1"/>
              </a:buClr>
              <a:buSzPct val="100000"/>
              <a:buFont typeface="Noto Sans Symbols"/>
              <a:buChar char="■"/>
            </a:pPr>
            <a:r>
              <a:rPr lang="en-US"/>
              <a:t>Favoriser plus d’égalité au sein de la famille entre les femmes et les hommes et les filles et garçons, notamment en facilitant la scolarisation autant des filles que des garçons et en encourageant un partage des tâches domestiques entre les hommes et les femmes et entre les garçons et les filles au sein du ménage.</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7"/>
          <p:cNvSpPr txBox="1"/>
          <p:nvPr>
            <p:ph type="ctrTitle"/>
          </p:nvPr>
        </p:nvSpPr>
        <p:spPr>
          <a:xfrm>
            <a:off x="685799" y="265699"/>
            <a:ext cx="7772400" cy="852319"/>
          </a:xfrm>
          <a:prstGeom prst="rect">
            <a:avLst/>
          </a:prstGeom>
          <a:solidFill>
            <a:srgbClr val="FF9900"/>
          </a:solid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b="1" lang="en-US" sz="7300"/>
              <a:t>Prévention des VBG </a:t>
            </a:r>
            <a:r>
              <a:rPr lang="en-US" sz="3900"/>
              <a:t>3</a:t>
            </a:r>
            <a:endParaRPr sz="3900"/>
          </a:p>
        </p:txBody>
      </p:sp>
      <p:sp>
        <p:nvSpPr>
          <p:cNvPr id="125" name="Google Shape;125;p7"/>
          <p:cNvSpPr txBox="1"/>
          <p:nvPr>
            <p:ph idx="1" type="subTitle"/>
          </p:nvPr>
        </p:nvSpPr>
        <p:spPr>
          <a:xfrm>
            <a:off x="335119" y="1287887"/>
            <a:ext cx="8435393" cy="5396248"/>
          </a:xfrm>
          <a:prstGeom prst="rect">
            <a:avLst/>
          </a:prstGeom>
          <a:noFill/>
          <a:ln>
            <a:noFill/>
          </a:ln>
        </p:spPr>
        <p:txBody>
          <a:bodyPr anchorCtr="0" anchor="t" bIns="45700" lIns="91425" spcFirstLastPara="1" rIns="91425" wrap="square" tIns="45700">
            <a:normAutofit fontScale="99167" lnSpcReduction="10000"/>
          </a:bodyPr>
          <a:lstStyle/>
          <a:p>
            <a:pPr indent="0" lvl="0" marL="0" rtl="0" algn="ctr">
              <a:lnSpc>
                <a:spcPct val="90000"/>
              </a:lnSpc>
              <a:spcBef>
                <a:spcPts val="0"/>
              </a:spcBef>
              <a:spcAft>
                <a:spcPts val="0"/>
              </a:spcAft>
              <a:buClr>
                <a:schemeClr val="dk1"/>
              </a:buClr>
              <a:buSzPct val="100000"/>
              <a:buNone/>
            </a:pPr>
            <a:r>
              <a:rPr b="1" lang="en-US" u="sng"/>
              <a:t>Les actions de prévention au niveau communautaire</a:t>
            </a:r>
            <a:endParaRPr b="1" u="sng"/>
          </a:p>
          <a:p>
            <a:pPr indent="-342900" lvl="0" marL="342900" rtl="0" algn="just">
              <a:lnSpc>
                <a:spcPct val="90000"/>
              </a:lnSpc>
              <a:spcBef>
                <a:spcPts val="1000"/>
              </a:spcBef>
              <a:spcAft>
                <a:spcPts val="0"/>
              </a:spcAft>
              <a:buClr>
                <a:schemeClr val="dk1"/>
              </a:buClr>
              <a:buSzPct val="100000"/>
              <a:buFont typeface="Noto Sans Symbols"/>
              <a:buChar char="■"/>
            </a:pPr>
            <a:r>
              <a:rPr lang="en-US"/>
              <a:t>Renforcer le dialogue communautaire à travers des rencontres, des discussions et des échanges sur les violences pour les identifier, dénoncer et prévenir ;</a:t>
            </a:r>
            <a:endParaRPr/>
          </a:p>
          <a:p>
            <a:pPr indent="-342900" lvl="0" marL="342900" rtl="0" algn="just">
              <a:lnSpc>
                <a:spcPct val="90000"/>
              </a:lnSpc>
              <a:spcBef>
                <a:spcPts val="1000"/>
              </a:spcBef>
              <a:spcAft>
                <a:spcPts val="0"/>
              </a:spcAft>
              <a:buClr>
                <a:schemeClr val="dk1"/>
              </a:buClr>
              <a:buSzPct val="100000"/>
              <a:buFont typeface="Noto Sans Symbols"/>
              <a:buChar char="■"/>
            </a:pPr>
            <a:r>
              <a:rPr lang="en-US"/>
              <a:t>Encourager la mise en place d’un système de veille et d’alerte précoce dans les communautés les plus touchées, fondées, sur la dénonciation et la prise en charge des cas de VBG ;</a:t>
            </a:r>
            <a:endParaRPr/>
          </a:p>
          <a:p>
            <a:pPr indent="-342900" lvl="0" marL="342900" rtl="0" algn="just">
              <a:lnSpc>
                <a:spcPct val="90000"/>
              </a:lnSpc>
              <a:spcBef>
                <a:spcPts val="1000"/>
              </a:spcBef>
              <a:spcAft>
                <a:spcPts val="0"/>
              </a:spcAft>
              <a:buClr>
                <a:schemeClr val="dk1"/>
              </a:buClr>
              <a:buSzPct val="100000"/>
              <a:buFont typeface="Noto Sans Symbols"/>
              <a:buChar char="■"/>
            </a:pPr>
            <a:r>
              <a:rPr lang="en-US"/>
              <a:t>Sensibiliser et éduquer les populations sur les droits des femmes et des filles ;</a:t>
            </a:r>
            <a:endParaRPr/>
          </a:p>
          <a:p>
            <a:pPr indent="-342900" lvl="0" marL="342900" rtl="0" algn="just">
              <a:lnSpc>
                <a:spcPct val="90000"/>
              </a:lnSpc>
              <a:spcBef>
                <a:spcPts val="1000"/>
              </a:spcBef>
              <a:spcAft>
                <a:spcPts val="0"/>
              </a:spcAft>
              <a:buClr>
                <a:schemeClr val="dk1"/>
              </a:buClr>
              <a:buSzPct val="100000"/>
              <a:buFont typeface="Noto Sans Symbols"/>
              <a:buChar char="■"/>
            </a:pPr>
            <a:r>
              <a:rPr lang="en-US"/>
              <a:t>Soutenir les engagements et initiatives communautaires qui visent à lutter contre les violences basées sur le genre ;</a:t>
            </a:r>
            <a:endParaRPr/>
          </a:p>
          <a:p>
            <a:pPr indent="-342900" lvl="0" marL="342900" rtl="0" algn="just">
              <a:lnSpc>
                <a:spcPct val="90000"/>
              </a:lnSpc>
              <a:spcBef>
                <a:spcPts val="1000"/>
              </a:spcBef>
              <a:spcAft>
                <a:spcPts val="0"/>
              </a:spcAft>
              <a:buClr>
                <a:schemeClr val="dk1"/>
              </a:buClr>
              <a:buSzPct val="100000"/>
              <a:buFont typeface="Noto Sans Symbols"/>
              <a:buChar char="■"/>
            </a:pPr>
            <a:r>
              <a:rPr lang="en-US"/>
              <a:t>Veiller sur l’application effective des engagements nationaux de protection des droits des femmes et de l’enfant ; </a:t>
            </a:r>
            <a:endParaRPr/>
          </a:p>
          <a:p>
            <a:pPr indent="-342900" lvl="0" marL="342900" rtl="0" algn="just">
              <a:lnSpc>
                <a:spcPct val="90000"/>
              </a:lnSpc>
              <a:spcBef>
                <a:spcPts val="1000"/>
              </a:spcBef>
              <a:spcAft>
                <a:spcPts val="0"/>
              </a:spcAft>
              <a:buClr>
                <a:schemeClr val="dk1"/>
              </a:buClr>
              <a:buSzPct val="100000"/>
              <a:buFont typeface="Noto Sans Symbols"/>
              <a:buChar char="■"/>
            </a:pPr>
            <a:r>
              <a:rPr lang="en-US"/>
              <a:t>Vulgariser les textes relatifs aux droits des femmes et des enfants.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8"/>
          <p:cNvSpPr txBox="1"/>
          <p:nvPr>
            <p:ph type="ctrTitle"/>
          </p:nvPr>
        </p:nvSpPr>
        <p:spPr>
          <a:xfrm>
            <a:off x="685800" y="174410"/>
            <a:ext cx="7772400" cy="1025507"/>
          </a:xfrm>
          <a:prstGeom prst="rect">
            <a:avLst/>
          </a:prstGeom>
          <a:solidFill>
            <a:srgbClr val="FF9900"/>
          </a:solid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600"/>
              <a:buFont typeface="Calibri"/>
              <a:buNone/>
            </a:pPr>
            <a:r>
              <a:rPr b="1" lang="en-US" sz="6600"/>
              <a:t>Prévention des VBG </a:t>
            </a:r>
            <a:r>
              <a:rPr lang="en-US" sz="3900"/>
              <a:t>4</a:t>
            </a:r>
            <a:endParaRPr sz="3900"/>
          </a:p>
        </p:txBody>
      </p:sp>
      <p:sp>
        <p:nvSpPr>
          <p:cNvPr id="131" name="Google Shape;131;p8"/>
          <p:cNvSpPr txBox="1"/>
          <p:nvPr>
            <p:ph idx="1" type="subTitle"/>
          </p:nvPr>
        </p:nvSpPr>
        <p:spPr>
          <a:xfrm>
            <a:off x="685800" y="1326524"/>
            <a:ext cx="7969601" cy="5396248"/>
          </a:xfrm>
          <a:prstGeom prst="rect">
            <a:avLst/>
          </a:prstGeom>
          <a:noFill/>
          <a:ln>
            <a:noFill/>
          </a:ln>
        </p:spPr>
        <p:txBody>
          <a:bodyPr anchorCtr="0" anchor="t" bIns="45700" lIns="91425" spcFirstLastPara="1" rIns="91425" wrap="square" tIns="45700">
            <a:normAutofit fontScale="95000" lnSpcReduction="10000"/>
          </a:bodyPr>
          <a:lstStyle/>
          <a:p>
            <a:pPr indent="0" lvl="0" marL="0" rtl="0" algn="ctr">
              <a:lnSpc>
                <a:spcPct val="90000"/>
              </a:lnSpc>
              <a:spcBef>
                <a:spcPts val="0"/>
              </a:spcBef>
              <a:spcAft>
                <a:spcPts val="0"/>
              </a:spcAft>
              <a:buClr>
                <a:schemeClr val="dk1"/>
              </a:buClr>
              <a:buSzPct val="100000"/>
              <a:buNone/>
            </a:pPr>
            <a:r>
              <a:rPr b="1" lang="en-US" u="sng"/>
              <a:t>Les actions de prévention au niveau national</a:t>
            </a:r>
            <a:endParaRPr b="1" u="sng"/>
          </a:p>
          <a:p>
            <a:pPr indent="-342900" lvl="0" marL="342900" rtl="0" algn="just">
              <a:lnSpc>
                <a:spcPct val="90000"/>
              </a:lnSpc>
              <a:spcBef>
                <a:spcPts val="1000"/>
              </a:spcBef>
              <a:spcAft>
                <a:spcPts val="0"/>
              </a:spcAft>
              <a:buClr>
                <a:schemeClr val="dk1"/>
              </a:buClr>
              <a:buSzPct val="100000"/>
              <a:buFont typeface="Noto Sans Symbols"/>
              <a:buChar char="■"/>
            </a:pPr>
            <a:r>
              <a:rPr lang="en-US" sz="2500"/>
              <a:t>Promouvoir la scolarisation des filles et initier des programmes d’éducation non-formelle pour les autres membres des communautés ;</a:t>
            </a:r>
            <a:endParaRPr sz="2500"/>
          </a:p>
          <a:p>
            <a:pPr indent="-342900" lvl="0" marL="342900" rtl="0" algn="just">
              <a:lnSpc>
                <a:spcPct val="90000"/>
              </a:lnSpc>
              <a:spcBef>
                <a:spcPts val="1000"/>
              </a:spcBef>
              <a:spcAft>
                <a:spcPts val="0"/>
              </a:spcAft>
              <a:buClr>
                <a:schemeClr val="dk1"/>
              </a:buClr>
              <a:buSzPct val="100000"/>
              <a:buFont typeface="Noto Sans Symbols"/>
              <a:buChar char="■"/>
            </a:pPr>
            <a:r>
              <a:rPr lang="en-US" sz="2500"/>
              <a:t>Promouvoir l’éducation sexuelle dans les écoles afin de mieux préparer les adolescentes et adolescents à leur vie future ;</a:t>
            </a:r>
            <a:endParaRPr sz="2500"/>
          </a:p>
          <a:p>
            <a:pPr indent="-342900" lvl="0" marL="342900" rtl="0" algn="just">
              <a:lnSpc>
                <a:spcPct val="90000"/>
              </a:lnSpc>
              <a:spcBef>
                <a:spcPts val="1000"/>
              </a:spcBef>
              <a:spcAft>
                <a:spcPts val="0"/>
              </a:spcAft>
              <a:buClr>
                <a:schemeClr val="dk1"/>
              </a:buClr>
              <a:buSzPct val="100000"/>
              <a:buFont typeface="Noto Sans Symbols"/>
              <a:buChar char="■"/>
            </a:pPr>
            <a:r>
              <a:rPr lang="en-US" sz="2500"/>
              <a:t>Construire un partenariat efficace avec les médias pour la promotion des droits humains, notamment des droits des femmes ;</a:t>
            </a:r>
            <a:endParaRPr sz="2500"/>
          </a:p>
          <a:p>
            <a:pPr indent="-342900" lvl="0" marL="342900" rtl="0" algn="just">
              <a:lnSpc>
                <a:spcPct val="90000"/>
              </a:lnSpc>
              <a:spcBef>
                <a:spcPts val="1000"/>
              </a:spcBef>
              <a:spcAft>
                <a:spcPts val="0"/>
              </a:spcAft>
              <a:buClr>
                <a:schemeClr val="dk1"/>
              </a:buClr>
              <a:buSzPct val="100000"/>
              <a:buFont typeface="Noto Sans Symbols"/>
              <a:buChar char="■"/>
            </a:pPr>
            <a:r>
              <a:rPr lang="en-US" sz="2500"/>
              <a:t>Sensibiliser les groupes de femmes, les leaders d’opinion, les réseaux de communicateurs traditionnels, les hommes politiques et les leaders communautaires à l’importance et les bienfaits de l’égalité entre les femmes et les hommes.</a:t>
            </a:r>
            <a:endParaRPr sz="2500"/>
          </a:p>
          <a:p>
            <a:pPr indent="-342900" lvl="0" marL="342900" rtl="0" algn="just">
              <a:lnSpc>
                <a:spcPct val="90000"/>
              </a:lnSpc>
              <a:spcBef>
                <a:spcPts val="1000"/>
              </a:spcBef>
              <a:spcAft>
                <a:spcPts val="0"/>
              </a:spcAft>
              <a:buClr>
                <a:schemeClr val="dk1"/>
              </a:buClr>
              <a:buSzPct val="100000"/>
              <a:buFont typeface="Noto Sans Symbols"/>
              <a:buChar char="■"/>
            </a:pPr>
            <a:r>
              <a:rPr lang="en-US" sz="2500"/>
              <a:t>Encourager les parlementaires à un changement législatif en votant des lois spécifiques de lutte contre les VBG.</a:t>
            </a:r>
            <a:endParaRPr sz="25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9"/>
          <p:cNvSpPr txBox="1"/>
          <p:nvPr>
            <p:ph type="ctrTitle"/>
          </p:nvPr>
        </p:nvSpPr>
        <p:spPr>
          <a:xfrm>
            <a:off x="685800" y="200801"/>
            <a:ext cx="7772400" cy="868969"/>
          </a:xfrm>
          <a:prstGeom prst="rect">
            <a:avLst/>
          </a:prstGeom>
          <a:solidFill>
            <a:srgbClr val="FF9900"/>
          </a:solid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b="1" lang="en-US" sz="7300"/>
              <a:t>Prévention des VBG </a:t>
            </a:r>
            <a:r>
              <a:rPr lang="en-US" sz="3900"/>
              <a:t>5</a:t>
            </a:r>
            <a:endParaRPr sz="3900"/>
          </a:p>
        </p:txBody>
      </p:sp>
      <p:sp>
        <p:nvSpPr>
          <p:cNvPr id="137" name="Google Shape;137;p9"/>
          <p:cNvSpPr txBox="1"/>
          <p:nvPr>
            <p:ph idx="1" type="subTitle"/>
          </p:nvPr>
        </p:nvSpPr>
        <p:spPr>
          <a:xfrm>
            <a:off x="405391" y="1223494"/>
            <a:ext cx="8274969" cy="5072686"/>
          </a:xfrm>
          <a:prstGeom prst="rect">
            <a:avLst/>
          </a:prstGeom>
          <a:noFill/>
          <a:ln>
            <a:noFill/>
          </a:ln>
        </p:spPr>
        <p:txBody>
          <a:bodyPr anchorCtr="0" anchor="t" bIns="45700" lIns="91425" spcFirstLastPara="1" rIns="91425" wrap="square" tIns="45700">
            <a:normAutofit fontScale="99167"/>
          </a:bodyPr>
          <a:lstStyle/>
          <a:p>
            <a:pPr indent="0" lvl="0" marL="0" rtl="0" algn="ctr">
              <a:lnSpc>
                <a:spcPct val="90000"/>
              </a:lnSpc>
              <a:spcBef>
                <a:spcPts val="0"/>
              </a:spcBef>
              <a:spcAft>
                <a:spcPts val="0"/>
              </a:spcAft>
              <a:buClr>
                <a:schemeClr val="dk1"/>
              </a:buClr>
              <a:buSzPct val="100000"/>
              <a:buNone/>
            </a:pPr>
            <a:r>
              <a:rPr b="1" lang="en-US" u="sng"/>
              <a:t>En tant qu'acteur communautaire, point de contact avec la population, que pouvez-vous faire concrètement ?</a:t>
            </a:r>
            <a:endParaRPr b="1" u="sng"/>
          </a:p>
          <a:p>
            <a:pPr indent="0" lvl="0" marL="0" rtl="0" algn="ctr">
              <a:lnSpc>
                <a:spcPct val="90000"/>
              </a:lnSpc>
              <a:spcBef>
                <a:spcPts val="1000"/>
              </a:spcBef>
              <a:spcAft>
                <a:spcPts val="0"/>
              </a:spcAft>
              <a:buClr>
                <a:srgbClr val="BF0000"/>
              </a:buClr>
              <a:buSzPct val="100000"/>
              <a:buNone/>
            </a:pPr>
            <a:r>
              <a:rPr b="1" lang="en-US" u="sng">
                <a:solidFill>
                  <a:srgbClr val="BF0000"/>
                </a:solidFill>
              </a:rPr>
              <a:t>Vous êtes la porte d’entrée de la prise en charge.</a:t>
            </a:r>
            <a:endParaRPr b="1" u="sng">
              <a:solidFill>
                <a:srgbClr val="BF0000"/>
              </a:solidFill>
            </a:endParaRPr>
          </a:p>
          <a:p>
            <a:pPr indent="0" lvl="0" marL="0" rtl="0" algn="ctr">
              <a:lnSpc>
                <a:spcPct val="90000"/>
              </a:lnSpc>
              <a:spcBef>
                <a:spcPts val="1000"/>
              </a:spcBef>
              <a:spcAft>
                <a:spcPts val="0"/>
              </a:spcAft>
              <a:buClr>
                <a:srgbClr val="BF0000"/>
              </a:buClr>
              <a:buSzPct val="100000"/>
              <a:buNone/>
            </a:pPr>
            <a:r>
              <a:rPr b="1" lang="en-US" u="sng">
                <a:solidFill>
                  <a:srgbClr val="BF0000"/>
                </a:solidFill>
              </a:rPr>
              <a:t>Votre rôle est d’écouter et d’orienter les victimes.</a:t>
            </a:r>
            <a:endParaRPr b="1" u="sng">
              <a:solidFill>
                <a:srgbClr val="BF0000"/>
              </a:solidFill>
            </a:endParaRPr>
          </a:p>
          <a:p>
            <a:pPr indent="0" lvl="0" marL="0" rtl="0" algn="just">
              <a:lnSpc>
                <a:spcPct val="90000"/>
              </a:lnSpc>
              <a:spcBef>
                <a:spcPts val="1000"/>
              </a:spcBef>
              <a:spcAft>
                <a:spcPts val="0"/>
              </a:spcAft>
              <a:buClr>
                <a:schemeClr val="dk1"/>
              </a:buClr>
              <a:buSzPct val="100000"/>
              <a:buNone/>
            </a:pPr>
            <a:r>
              <a:rPr b="0" lang="en-US" u="none"/>
              <a:t>Cette phase d’écoute a pour but de soulager les victimes en leur faisant savoir que vous les croyez, que ce qui leur est arrivé n’est pas un cas isolé et que cela n’a rien de normal, les assurer que des structures compétentes ont la capacité de leur venir en aide et que vous allez les orienter vers ces structures. Lors de l’écoute, il est indispensable de prendre en compte les éléments suivants :</a:t>
            </a:r>
            <a:endParaRPr b="0" u="none"/>
          </a:p>
          <a:p>
            <a:pPr indent="-342900" lvl="0" marL="342900" rtl="0" algn="just">
              <a:lnSpc>
                <a:spcPct val="90000"/>
              </a:lnSpc>
              <a:spcBef>
                <a:spcPts val="1000"/>
              </a:spcBef>
              <a:spcAft>
                <a:spcPts val="0"/>
              </a:spcAft>
              <a:buClr>
                <a:schemeClr val="dk1"/>
              </a:buClr>
              <a:buSzPct val="100000"/>
              <a:buFont typeface="Noto Sans Symbols"/>
              <a:buChar char="■"/>
            </a:pPr>
            <a:r>
              <a:rPr b="1" lang="en-US" u="none"/>
              <a:t>La confidentialité et le respect </a:t>
            </a:r>
            <a:r>
              <a:rPr lang="en-US" u="none"/>
              <a:t>: ne pas poser des questions invasives et ne jamais faire sentir aux survivant-e-s qu’elle est coupable de la violence subie</a:t>
            </a:r>
            <a:endParaRPr u="none"/>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10"/>
          <p:cNvSpPr txBox="1"/>
          <p:nvPr>
            <p:ph type="ctrTitle"/>
          </p:nvPr>
        </p:nvSpPr>
        <p:spPr>
          <a:xfrm>
            <a:off x="841448" y="2936383"/>
            <a:ext cx="7772400" cy="121474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7200"/>
              <a:buFont typeface="Calibri"/>
              <a:buNone/>
            </a:pPr>
            <a:r>
              <a:rPr b="1" lang="en-US" sz="7200"/>
              <a:t>II- GESTION DES VBG</a:t>
            </a:r>
            <a:endParaRPr b="1" sz="72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11"/>
          <p:cNvSpPr txBox="1"/>
          <p:nvPr>
            <p:ph type="ctrTitle"/>
          </p:nvPr>
        </p:nvSpPr>
        <p:spPr>
          <a:xfrm>
            <a:off x="685800" y="356559"/>
            <a:ext cx="7772400" cy="920889"/>
          </a:xfrm>
          <a:prstGeom prst="rect">
            <a:avLst/>
          </a:prstGeom>
          <a:solidFill>
            <a:srgbClr val="FF9900"/>
          </a:solid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b="1" lang="en-US" sz="7300"/>
              <a:t>Gestion des VBG  </a:t>
            </a:r>
            <a:r>
              <a:rPr lang="en-US" sz="3800"/>
              <a:t>1</a:t>
            </a:r>
            <a:endParaRPr sz="3800"/>
          </a:p>
        </p:txBody>
      </p:sp>
      <p:sp>
        <p:nvSpPr>
          <p:cNvPr id="148" name="Google Shape;148;p11"/>
          <p:cNvSpPr txBox="1"/>
          <p:nvPr>
            <p:ph idx="1" type="subTitle"/>
          </p:nvPr>
        </p:nvSpPr>
        <p:spPr>
          <a:xfrm>
            <a:off x="685801" y="1519708"/>
            <a:ext cx="7763338" cy="4790940"/>
          </a:xfrm>
          <a:prstGeom prst="rect">
            <a:avLst/>
          </a:prstGeom>
          <a:noFill/>
          <a:ln>
            <a:noFill/>
          </a:ln>
        </p:spPr>
        <p:txBody>
          <a:bodyPr anchorCtr="0" anchor="t" bIns="45700" lIns="91425" spcFirstLastPara="1" rIns="91425" wrap="square" tIns="45700">
            <a:normAutofit fontScale="99167"/>
          </a:bodyPr>
          <a:lstStyle/>
          <a:p>
            <a:pPr indent="0" lvl="0" marL="0" rtl="0" algn="just">
              <a:lnSpc>
                <a:spcPct val="100000"/>
              </a:lnSpc>
              <a:spcBef>
                <a:spcPts val="0"/>
              </a:spcBef>
              <a:spcAft>
                <a:spcPts val="0"/>
              </a:spcAft>
              <a:buClr>
                <a:schemeClr val="dk1"/>
              </a:buClr>
              <a:buSzPct val="100000"/>
              <a:buNone/>
            </a:pPr>
            <a:r>
              <a:rPr lang="en-US"/>
              <a:t>La gestion des cas de victime de la violence basée sur le genre est élaborée spécifiquement en ce qu’elle vise principalement à répondre aux besoins de la survivante dans les domaines de la santé, de la sécurité, des conseils psychosociaux et de l’aide juridique après l’incident.</a:t>
            </a:r>
            <a:endParaRPr/>
          </a:p>
          <a:p>
            <a:pPr indent="0" lvl="0" marL="0" rtl="0" algn="just">
              <a:lnSpc>
                <a:spcPct val="100000"/>
              </a:lnSpc>
              <a:spcBef>
                <a:spcPts val="1000"/>
              </a:spcBef>
              <a:spcAft>
                <a:spcPts val="0"/>
              </a:spcAft>
              <a:buClr>
                <a:schemeClr val="dk1"/>
              </a:buClr>
              <a:buSzPct val="100000"/>
              <a:buNone/>
            </a:pPr>
            <a:r>
              <a:rPr lang="en-US"/>
              <a:t>L'UNFPA, et d'autres organisations ont élaboré plusieurs outils de gestion des cas à utiliser à chaque étape du processus avec les enfants, ou les filles ou les femmes survivants des VBG.</a:t>
            </a:r>
            <a:endParaRPr/>
          </a:p>
          <a:p>
            <a:pPr indent="0" lvl="0" marL="0" rtl="0" algn="ctr">
              <a:lnSpc>
                <a:spcPct val="90000"/>
              </a:lnSpc>
              <a:spcBef>
                <a:spcPts val="1000"/>
              </a:spcBef>
              <a:spcAft>
                <a:spcPts val="0"/>
              </a:spcAft>
              <a:buClr>
                <a:schemeClr val="dk1"/>
              </a:buClr>
              <a:buSzPct val="100000"/>
              <a:buNone/>
            </a:pPr>
            <a:r>
              <a:t/>
            </a:r>
            <a:endParaRPr/>
          </a:p>
          <a:p>
            <a:pPr indent="0" lvl="0" marL="0" rtl="0" algn="ctr">
              <a:lnSpc>
                <a:spcPct val="90000"/>
              </a:lnSpc>
              <a:spcBef>
                <a:spcPts val="1000"/>
              </a:spcBef>
              <a:spcAft>
                <a:spcPts val="0"/>
              </a:spcAft>
              <a:buClr>
                <a:schemeClr val="dk1"/>
              </a:buClr>
              <a:buSzPct val="100000"/>
              <a:buNone/>
            </a:pPr>
            <a:r>
              <a:rPr b="1" lang="en-US"/>
              <a:t>La gestion des cas correspond à la prise en charge des victimes. </a:t>
            </a:r>
            <a:endParaRPr b="1"/>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12"/>
          <p:cNvSpPr txBox="1"/>
          <p:nvPr>
            <p:ph type="ctrTitle"/>
          </p:nvPr>
        </p:nvSpPr>
        <p:spPr>
          <a:xfrm>
            <a:off x="685800" y="239740"/>
            <a:ext cx="7772400" cy="881950"/>
          </a:xfrm>
          <a:prstGeom prst="rect">
            <a:avLst/>
          </a:prstGeom>
          <a:solidFill>
            <a:srgbClr val="FF9900"/>
          </a:solid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b="1" lang="en-US" sz="7300"/>
              <a:t>Gestion des VBG  </a:t>
            </a:r>
            <a:r>
              <a:rPr lang="en-US" sz="3800"/>
              <a:t>2</a:t>
            </a:r>
            <a:endParaRPr sz="3800"/>
          </a:p>
        </p:txBody>
      </p:sp>
      <p:sp>
        <p:nvSpPr>
          <p:cNvPr id="154" name="Google Shape;154;p12"/>
          <p:cNvSpPr txBox="1"/>
          <p:nvPr>
            <p:ph idx="1" type="subTitle"/>
          </p:nvPr>
        </p:nvSpPr>
        <p:spPr>
          <a:xfrm>
            <a:off x="560503" y="1287887"/>
            <a:ext cx="8089028" cy="4687909"/>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dk1"/>
              </a:buClr>
              <a:buSzPts val="2400"/>
              <a:buNone/>
            </a:pPr>
            <a:r>
              <a:rPr b="1" lang="en-US" u="none"/>
              <a:t>Dans le cadre de la prise en charge des VBG, il est important de:  </a:t>
            </a:r>
            <a:endParaRPr b="1" u="none"/>
          </a:p>
          <a:p>
            <a:pPr indent="-342900" lvl="0" marL="342900" rtl="0" algn="just">
              <a:lnSpc>
                <a:spcPct val="90000"/>
              </a:lnSpc>
              <a:spcBef>
                <a:spcPts val="1000"/>
              </a:spcBef>
              <a:spcAft>
                <a:spcPts val="0"/>
              </a:spcAft>
              <a:buClr>
                <a:schemeClr val="dk1"/>
              </a:buClr>
              <a:buSzPts val="2400"/>
              <a:buFont typeface="Noto Sans Symbols"/>
              <a:buChar char="■"/>
            </a:pPr>
            <a:r>
              <a:rPr lang="en-US" u="none"/>
              <a:t>Identifier les désirs, besoins et capacités des survivant-e-s ;</a:t>
            </a:r>
            <a:endParaRPr u="none"/>
          </a:p>
          <a:p>
            <a:pPr indent="-342900" lvl="0" marL="342900" rtl="0" algn="just">
              <a:lnSpc>
                <a:spcPct val="90000"/>
              </a:lnSpc>
              <a:spcBef>
                <a:spcPts val="1000"/>
              </a:spcBef>
              <a:spcAft>
                <a:spcPts val="0"/>
              </a:spcAft>
              <a:buClr>
                <a:schemeClr val="dk1"/>
              </a:buClr>
              <a:buSzPts val="2400"/>
              <a:buFont typeface="Noto Sans Symbols"/>
              <a:buChar char="■"/>
            </a:pPr>
            <a:r>
              <a:rPr lang="en-US" u="none"/>
              <a:t>Traiter les survivant-e-s avec dignité, traiter chaque personne d’une manière digne et indépendante de l’origine, de l’appartenance ethnique, de la religion ou d’autres circonstances de l’incident ;</a:t>
            </a:r>
            <a:endParaRPr u="none"/>
          </a:p>
          <a:p>
            <a:pPr indent="-342900" lvl="0" marL="342900" rtl="0" algn="just">
              <a:lnSpc>
                <a:spcPct val="90000"/>
              </a:lnSpc>
              <a:spcBef>
                <a:spcPts val="1000"/>
              </a:spcBef>
              <a:spcAft>
                <a:spcPts val="0"/>
              </a:spcAft>
              <a:buClr>
                <a:schemeClr val="dk1"/>
              </a:buClr>
              <a:buSzPts val="2400"/>
              <a:buFont typeface="Noto Sans Symbols"/>
              <a:buChar char="■"/>
            </a:pPr>
            <a:r>
              <a:rPr lang="en-US" u="none"/>
              <a:t>Comprendre, discuter et informer les survivant-e-s sur les services disponibles dans leur région, tout en respectant leur libre choix ; </a:t>
            </a:r>
            <a:endParaRPr u="none"/>
          </a:p>
          <a:p>
            <a:pPr indent="-342900" lvl="0" marL="342900" rtl="0" algn="just">
              <a:lnSpc>
                <a:spcPct val="90000"/>
              </a:lnSpc>
              <a:spcBef>
                <a:spcPts val="1000"/>
              </a:spcBef>
              <a:spcAft>
                <a:spcPts val="0"/>
              </a:spcAft>
              <a:buClr>
                <a:schemeClr val="dk1"/>
              </a:buClr>
              <a:buSzPts val="2400"/>
              <a:buFont typeface="Noto Sans Symbols"/>
              <a:buChar char="■"/>
            </a:pPr>
            <a:r>
              <a:rPr lang="en-US" u="none"/>
              <a:t>Fournir des informations et gérer les attentes, assurer le référencement et l’accompagnement</a:t>
            </a:r>
            <a:r>
              <a:rPr lang="en-US"/>
              <a:t>.</a:t>
            </a:r>
            <a:endParaRPr u="none"/>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13"/>
          <p:cNvSpPr txBox="1"/>
          <p:nvPr>
            <p:ph type="ctrTitle"/>
          </p:nvPr>
        </p:nvSpPr>
        <p:spPr>
          <a:xfrm>
            <a:off x="685800" y="343579"/>
            <a:ext cx="7772400" cy="867036"/>
          </a:xfrm>
          <a:prstGeom prst="rect">
            <a:avLst/>
          </a:prstGeom>
          <a:solidFill>
            <a:srgbClr val="FF9900"/>
          </a:solid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b="1" lang="en-US" sz="7300"/>
              <a:t>Gestion des VBG  </a:t>
            </a:r>
            <a:r>
              <a:rPr lang="en-US" sz="3800"/>
              <a:t>3</a:t>
            </a:r>
            <a:endParaRPr sz="3800"/>
          </a:p>
        </p:txBody>
      </p:sp>
      <p:sp>
        <p:nvSpPr>
          <p:cNvPr id="160" name="Google Shape;160;p13"/>
          <p:cNvSpPr txBox="1"/>
          <p:nvPr>
            <p:ph idx="1" type="subTitle"/>
          </p:nvPr>
        </p:nvSpPr>
        <p:spPr>
          <a:xfrm>
            <a:off x="803402" y="1352282"/>
            <a:ext cx="7908633" cy="4966232"/>
          </a:xfrm>
          <a:prstGeom prst="rect">
            <a:avLst/>
          </a:prstGeom>
          <a:noFill/>
          <a:ln>
            <a:noFill/>
          </a:ln>
        </p:spPr>
        <p:txBody>
          <a:bodyPr anchorCtr="0" anchor="t" bIns="45700" lIns="91425" spcFirstLastPara="1" rIns="91425" wrap="square" tIns="45700">
            <a:noAutofit/>
          </a:bodyPr>
          <a:lstStyle/>
          <a:p>
            <a:pPr indent="0" lvl="0" marL="0" rtl="0" algn="just">
              <a:lnSpc>
                <a:spcPct val="90000"/>
              </a:lnSpc>
              <a:spcBef>
                <a:spcPts val="0"/>
              </a:spcBef>
              <a:spcAft>
                <a:spcPts val="0"/>
              </a:spcAft>
              <a:buClr>
                <a:schemeClr val="dk1"/>
              </a:buClr>
              <a:buSzPts val="2400"/>
              <a:buNone/>
            </a:pPr>
            <a:r>
              <a:rPr b="1" lang="en-US"/>
              <a:t>Un schéma classique de prise en charge </a:t>
            </a:r>
            <a:r>
              <a:rPr lang="en-US"/>
              <a:t>multisectorielle comprend les éléments suivants : </a:t>
            </a:r>
            <a:endParaRPr/>
          </a:p>
          <a:p>
            <a:pPr indent="-342900" lvl="0" marL="342900" rtl="0" algn="just">
              <a:lnSpc>
                <a:spcPct val="90000"/>
              </a:lnSpc>
              <a:spcBef>
                <a:spcPts val="1000"/>
              </a:spcBef>
              <a:spcAft>
                <a:spcPts val="0"/>
              </a:spcAft>
              <a:buClr>
                <a:schemeClr val="dk1"/>
              </a:buClr>
              <a:buSzPts val="2400"/>
              <a:buFont typeface="Noto Sans Symbols"/>
              <a:buChar char="■"/>
            </a:pPr>
            <a:r>
              <a:rPr lang="en-US"/>
              <a:t>L’identification du-de la survivant-e ;  	- L’écoute ;</a:t>
            </a:r>
            <a:endParaRPr/>
          </a:p>
          <a:p>
            <a:pPr indent="-342900" lvl="0" marL="342900" rtl="0" algn="just">
              <a:lnSpc>
                <a:spcPct val="90000"/>
              </a:lnSpc>
              <a:spcBef>
                <a:spcPts val="1000"/>
              </a:spcBef>
              <a:spcAft>
                <a:spcPts val="0"/>
              </a:spcAft>
              <a:buClr>
                <a:schemeClr val="dk1"/>
              </a:buClr>
              <a:buSzPts val="2400"/>
              <a:buFont typeface="Noto Sans Symbols"/>
              <a:buChar char="■"/>
            </a:pPr>
            <a:r>
              <a:rPr lang="en-US"/>
              <a:t>La mise en confiance ;	- La prise en charge d’urgence ;</a:t>
            </a:r>
            <a:endParaRPr/>
          </a:p>
          <a:p>
            <a:pPr indent="-342900" lvl="0" marL="342900" rtl="0" algn="just">
              <a:lnSpc>
                <a:spcPct val="90000"/>
              </a:lnSpc>
              <a:spcBef>
                <a:spcPts val="1000"/>
              </a:spcBef>
              <a:spcAft>
                <a:spcPts val="0"/>
              </a:spcAft>
              <a:buClr>
                <a:schemeClr val="dk1"/>
              </a:buClr>
              <a:buSzPts val="2400"/>
              <a:buFont typeface="Noto Sans Symbols"/>
              <a:buChar char="■"/>
            </a:pPr>
            <a:r>
              <a:rPr lang="en-US"/>
              <a:t>La mise à disposition de l’information juridique ;</a:t>
            </a:r>
            <a:endParaRPr/>
          </a:p>
          <a:p>
            <a:pPr indent="-342900" lvl="0" marL="342900" rtl="0" algn="just">
              <a:lnSpc>
                <a:spcPct val="90000"/>
              </a:lnSpc>
              <a:spcBef>
                <a:spcPts val="1000"/>
              </a:spcBef>
              <a:spcAft>
                <a:spcPts val="0"/>
              </a:spcAft>
              <a:buClr>
                <a:schemeClr val="dk1"/>
              </a:buClr>
              <a:buSzPts val="2400"/>
              <a:buFont typeface="Noto Sans Symbols"/>
              <a:buChar char="■"/>
            </a:pPr>
            <a:r>
              <a:rPr lang="en-US"/>
              <a:t>Le signalement à la police, à la gendarmerie ou au parquet du tribunal ; 	- L’assistance judiciaire ;</a:t>
            </a:r>
            <a:endParaRPr/>
          </a:p>
          <a:p>
            <a:pPr indent="-342900" lvl="0" marL="342900" rtl="0" algn="just">
              <a:lnSpc>
                <a:spcPct val="90000"/>
              </a:lnSpc>
              <a:spcBef>
                <a:spcPts val="1000"/>
              </a:spcBef>
              <a:spcAft>
                <a:spcPts val="0"/>
              </a:spcAft>
              <a:buClr>
                <a:schemeClr val="dk1"/>
              </a:buClr>
              <a:buSzPts val="2400"/>
              <a:buFont typeface="Noto Sans Symbols"/>
              <a:buChar char="■"/>
            </a:pPr>
            <a:r>
              <a:rPr lang="en-US"/>
              <a:t>L’évaluation de la situation personnelle de la survivante et celle de son environnement familial et communautaire ;</a:t>
            </a:r>
            <a:endParaRPr/>
          </a:p>
          <a:p>
            <a:pPr indent="-342900" lvl="0" marL="342900" rtl="0" algn="just">
              <a:lnSpc>
                <a:spcPct val="90000"/>
              </a:lnSpc>
              <a:spcBef>
                <a:spcPts val="1000"/>
              </a:spcBef>
              <a:spcAft>
                <a:spcPts val="0"/>
              </a:spcAft>
              <a:buClr>
                <a:schemeClr val="dk1"/>
              </a:buClr>
              <a:buSzPts val="2400"/>
              <a:buFont typeface="Noto Sans Symbols"/>
              <a:buChar char="■"/>
            </a:pPr>
            <a:r>
              <a:rPr lang="en-US"/>
              <a:t> La mise en place d’un projet de vie ;</a:t>
            </a:r>
            <a:endParaRPr/>
          </a:p>
          <a:p>
            <a:pPr indent="-342900" lvl="0" marL="342900" rtl="0" algn="just">
              <a:lnSpc>
                <a:spcPct val="90000"/>
              </a:lnSpc>
              <a:spcBef>
                <a:spcPts val="1000"/>
              </a:spcBef>
              <a:spcAft>
                <a:spcPts val="0"/>
              </a:spcAft>
              <a:buClr>
                <a:schemeClr val="dk1"/>
              </a:buClr>
              <a:buSzPts val="2400"/>
              <a:buFont typeface="Noto Sans Symbols"/>
              <a:buChar char="■"/>
            </a:pPr>
            <a:r>
              <a:rPr lang="en-US"/>
              <a:t>La mise en œuvre des actions du projet de vie ou du plan d’intervention ;</a:t>
            </a:r>
            <a:endParaRPr/>
          </a:p>
          <a:p>
            <a:pPr indent="-342900" lvl="0" marL="342900" rtl="0" algn="just">
              <a:lnSpc>
                <a:spcPct val="90000"/>
              </a:lnSpc>
              <a:spcBef>
                <a:spcPts val="1000"/>
              </a:spcBef>
              <a:spcAft>
                <a:spcPts val="0"/>
              </a:spcAft>
              <a:buClr>
                <a:schemeClr val="dk1"/>
              </a:buClr>
              <a:buSzPts val="2400"/>
              <a:buFont typeface="Noto Sans Symbols"/>
              <a:buChar char="■"/>
            </a:pPr>
            <a:r>
              <a:rPr lang="en-US"/>
              <a:t>Le suivi de la personne et de son cadre de réinsertion</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14"/>
          <p:cNvSpPr txBox="1"/>
          <p:nvPr>
            <p:ph type="ctrTitle"/>
          </p:nvPr>
        </p:nvSpPr>
        <p:spPr>
          <a:xfrm>
            <a:off x="685800" y="358090"/>
            <a:ext cx="7772400" cy="955873"/>
          </a:xfrm>
          <a:prstGeom prst="rect">
            <a:avLst/>
          </a:prstGeom>
          <a:solidFill>
            <a:srgbClr val="FF9900"/>
          </a:solid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b="1" lang="en-US" sz="7300"/>
              <a:t>Gestion des VBG  </a:t>
            </a:r>
            <a:r>
              <a:rPr lang="en-US" sz="3800"/>
              <a:t>4</a:t>
            </a:r>
            <a:endParaRPr sz="3800"/>
          </a:p>
        </p:txBody>
      </p:sp>
      <p:sp>
        <p:nvSpPr>
          <p:cNvPr id="166" name="Google Shape;166;p14"/>
          <p:cNvSpPr txBox="1"/>
          <p:nvPr>
            <p:ph idx="1" type="subTitle"/>
          </p:nvPr>
        </p:nvSpPr>
        <p:spPr>
          <a:xfrm>
            <a:off x="974381" y="1635617"/>
            <a:ext cx="7562242" cy="4413948"/>
          </a:xfrm>
          <a:prstGeom prst="rect">
            <a:avLst/>
          </a:prstGeom>
          <a:noFill/>
          <a:ln>
            <a:noFill/>
          </a:ln>
        </p:spPr>
        <p:txBody>
          <a:bodyPr anchorCtr="0" anchor="t" bIns="45700" lIns="91425" spcFirstLastPara="1" rIns="91425" wrap="square" tIns="45700">
            <a:normAutofit/>
          </a:bodyPr>
          <a:lstStyle/>
          <a:p>
            <a:pPr indent="0" lvl="0" marL="0" marR="0" rtl="0" algn="just">
              <a:lnSpc>
                <a:spcPct val="90000"/>
              </a:lnSpc>
              <a:spcBef>
                <a:spcPts val="0"/>
              </a:spcBef>
              <a:spcAft>
                <a:spcPts val="0"/>
              </a:spcAft>
              <a:buClr>
                <a:schemeClr val="dk1"/>
              </a:buClr>
              <a:buSzPts val="2400"/>
              <a:buFont typeface="Arial"/>
              <a:buNone/>
            </a:pPr>
            <a:r>
              <a:rPr b="0" i="0" lang="en-US" sz="2400" u="none" cap="none" strike="noStrike">
                <a:solidFill>
                  <a:schemeClr val="dk1"/>
                </a:solidFill>
                <a:latin typeface="Calibri"/>
                <a:ea typeface="Calibri"/>
                <a:cs typeface="Calibri"/>
                <a:sym typeface="Calibri"/>
              </a:rPr>
              <a:t>Il est à retenir de façon générale, qu'il ne faut surtout pas stigmatiser la victime. Il faut la mettre en confiance, la rassurer, l'écouter et la diriger vers qui de droit pour une procédure de dénonciation.</a:t>
            </a:r>
            <a:endParaRPr b="0" i="0" sz="2400" u="none" cap="none" strike="noStrike">
              <a:solidFill>
                <a:schemeClr val="dk1"/>
              </a:solidFill>
              <a:latin typeface="Calibri"/>
              <a:ea typeface="Calibri"/>
              <a:cs typeface="Calibri"/>
              <a:sym typeface="Calibri"/>
            </a:endParaRPr>
          </a:p>
          <a:p>
            <a:pPr indent="0" lvl="0" marL="0" marR="0" rtl="0" algn="just">
              <a:lnSpc>
                <a:spcPct val="90000"/>
              </a:lnSpc>
              <a:spcBef>
                <a:spcPts val="1000"/>
              </a:spcBef>
              <a:spcAft>
                <a:spcPts val="0"/>
              </a:spcAft>
              <a:buClr>
                <a:schemeClr val="dk1"/>
              </a:buClr>
              <a:buSzPts val="2400"/>
              <a:buFont typeface="Arial"/>
              <a:buNone/>
            </a:pPr>
            <a:r>
              <a:t/>
            </a:r>
            <a:endParaRPr b="0" i="0" sz="2400" u="none" cap="none" strike="noStrike">
              <a:solidFill>
                <a:schemeClr val="dk1"/>
              </a:solidFill>
              <a:latin typeface="Calibri"/>
              <a:ea typeface="Calibri"/>
              <a:cs typeface="Calibri"/>
              <a:sym typeface="Calibri"/>
            </a:endParaRPr>
          </a:p>
          <a:p>
            <a:pPr indent="0" lvl="0" marL="0" marR="0" rtl="0" algn="just">
              <a:lnSpc>
                <a:spcPct val="90000"/>
              </a:lnSpc>
              <a:spcBef>
                <a:spcPts val="1000"/>
              </a:spcBef>
              <a:spcAft>
                <a:spcPts val="0"/>
              </a:spcAft>
              <a:buClr>
                <a:schemeClr val="dk1"/>
              </a:buClr>
              <a:buSzPts val="2400"/>
              <a:buFont typeface="Arial"/>
              <a:buNone/>
            </a:pPr>
            <a:r>
              <a:rPr b="0" i="0" lang="en-US" sz="2400" u="none" cap="none" strike="noStrike">
                <a:solidFill>
                  <a:schemeClr val="dk1"/>
                </a:solidFill>
                <a:latin typeface="Calibri"/>
                <a:ea typeface="Calibri"/>
                <a:cs typeface="Calibri"/>
                <a:sym typeface="Calibri"/>
              </a:rPr>
              <a:t>Il est important de souligner l'accompagnement psychologique aux victimes, car notre société n'est pas particulièrement tolérante envers les victimes</a:t>
            </a:r>
            <a:endParaRPr b="0" i="0" sz="2400" u="none" cap="none" strike="noStrike">
              <a:solidFill>
                <a:schemeClr val="dk1"/>
              </a:solidFill>
              <a:latin typeface="Calibri"/>
              <a:ea typeface="Calibri"/>
              <a:cs typeface="Calibri"/>
              <a:sym typeface="Calibri"/>
            </a:endParaRPr>
          </a:p>
          <a:p>
            <a:pPr indent="0" lvl="0" marL="0" marR="0" rtl="0" algn="just">
              <a:lnSpc>
                <a:spcPct val="90000"/>
              </a:lnSpc>
              <a:spcBef>
                <a:spcPts val="1000"/>
              </a:spcBef>
              <a:spcAft>
                <a:spcPts val="0"/>
              </a:spcAft>
              <a:buClr>
                <a:schemeClr val="dk1"/>
              </a:buClr>
              <a:buSzPts val="2400"/>
              <a:buFont typeface="Arial"/>
              <a:buNone/>
            </a:pPr>
            <a:r>
              <a:rPr b="0" i="0" lang="en-US" sz="2400" u="none" cap="none" strike="noStrike">
                <a:solidFill>
                  <a:schemeClr val="dk1"/>
                </a:solidFill>
                <a:latin typeface="Calibri"/>
                <a:ea typeface="Calibri"/>
                <a:cs typeface="Calibri"/>
                <a:sym typeface="Calibri"/>
              </a:rPr>
              <a:t> Au contraire, les victimes sont pointés du doigt et on rejette entièrement le tord sur les victimes.</a:t>
            </a:r>
            <a:endParaRPr b="0" i="0" sz="2400" u="none" cap="none" strike="noStrike">
              <a:solidFill>
                <a:schemeClr val="dk1"/>
              </a:solidFill>
              <a:latin typeface="Calibri"/>
              <a:ea typeface="Calibri"/>
              <a:cs typeface="Calibri"/>
              <a:sym typeface="Calibri"/>
            </a:endParaRPr>
          </a:p>
          <a:p>
            <a:pPr indent="0" lvl="0" marL="0" marR="0" rtl="0" algn="just">
              <a:lnSpc>
                <a:spcPct val="90000"/>
              </a:lnSpc>
              <a:spcBef>
                <a:spcPts val="1000"/>
              </a:spcBef>
              <a:spcAft>
                <a:spcPts val="0"/>
              </a:spcAft>
              <a:buClr>
                <a:schemeClr val="dk1"/>
              </a:buClr>
              <a:buSzPts val="2400"/>
              <a:buFont typeface="Arial"/>
              <a:buNone/>
            </a:pPr>
            <a:r>
              <a:rPr b="1" i="0" lang="en-US" sz="2400" u="none" cap="none" strike="noStrike">
                <a:solidFill>
                  <a:schemeClr val="dk1"/>
                </a:solidFill>
                <a:latin typeface="Calibri"/>
                <a:ea typeface="Calibri"/>
                <a:cs typeface="Calibri"/>
                <a:sym typeface="Calibri"/>
              </a:rPr>
              <a:t>Tâchons d'être de bons exemples !  </a:t>
            </a:r>
            <a:endParaRPr b="1" i="0" sz="2400" u="none" cap="none" strike="noStrik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15"/>
          <p:cNvSpPr txBox="1"/>
          <p:nvPr>
            <p:ph type="ctrTitle"/>
          </p:nvPr>
        </p:nvSpPr>
        <p:spPr>
          <a:xfrm>
            <a:off x="685800" y="2235199"/>
            <a:ext cx="7772400" cy="2387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7200"/>
              <a:buFont typeface="Calibri"/>
              <a:buNone/>
            </a:pPr>
            <a:r>
              <a:rPr b="1" lang="en-US" sz="7200"/>
              <a:t>III- Contextualisation au Bénin</a:t>
            </a:r>
            <a:endParaRPr b="1" sz="72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16"/>
          <p:cNvSpPr txBox="1"/>
          <p:nvPr>
            <p:ph type="ctrTitle"/>
          </p:nvPr>
        </p:nvSpPr>
        <p:spPr>
          <a:xfrm>
            <a:off x="241401" y="309093"/>
            <a:ext cx="8611260" cy="829779"/>
          </a:xfrm>
          <a:prstGeom prst="rect">
            <a:avLst/>
          </a:prstGeom>
          <a:solidFill>
            <a:srgbClr val="FF9900"/>
          </a:solid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b="1" lang="en-US" sz="6700"/>
              <a:t>Contextualisation au Bénin </a:t>
            </a:r>
            <a:r>
              <a:rPr lang="en-US" sz="3100"/>
              <a:t>1</a:t>
            </a:r>
            <a:endParaRPr/>
          </a:p>
        </p:txBody>
      </p:sp>
      <p:sp>
        <p:nvSpPr>
          <p:cNvPr id="177" name="Google Shape;177;p16"/>
          <p:cNvSpPr txBox="1"/>
          <p:nvPr>
            <p:ph idx="1" type="subTitle"/>
          </p:nvPr>
        </p:nvSpPr>
        <p:spPr>
          <a:xfrm>
            <a:off x="291339" y="1275008"/>
            <a:ext cx="8561322" cy="5034152"/>
          </a:xfrm>
          <a:prstGeom prst="rect">
            <a:avLst/>
          </a:prstGeom>
          <a:noFill/>
          <a:ln>
            <a:noFill/>
          </a:ln>
        </p:spPr>
        <p:txBody>
          <a:bodyPr anchorCtr="0" anchor="t" bIns="45700" lIns="91425" spcFirstLastPara="1" rIns="91425" wrap="square" tIns="45700">
            <a:noAutofit/>
          </a:bodyPr>
          <a:lstStyle/>
          <a:p>
            <a:pPr indent="0" lvl="0" marL="0" rtl="0" algn="just">
              <a:lnSpc>
                <a:spcPct val="90000"/>
              </a:lnSpc>
              <a:spcBef>
                <a:spcPts val="0"/>
              </a:spcBef>
              <a:spcAft>
                <a:spcPts val="0"/>
              </a:spcAft>
              <a:buClr>
                <a:schemeClr val="dk1"/>
              </a:buClr>
              <a:buSzPts val="2200"/>
              <a:buNone/>
            </a:pPr>
            <a:r>
              <a:rPr lang="en-US" sz="2200"/>
              <a:t>Au Bénin, les violences basées sur le genre (VBG) concernent la majorité des femmes et des filles : 69% des Béninoises disent avoir subi au moins une fois dans leur vie des violences. (Enquête médecin du monde, 2020).</a:t>
            </a:r>
            <a:endParaRPr sz="2200"/>
          </a:p>
          <a:p>
            <a:pPr indent="0" lvl="0" marL="0" rtl="0" algn="just">
              <a:lnSpc>
                <a:spcPct val="110000"/>
              </a:lnSpc>
              <a:spcBef>
                <a:spcPts val="1000"/>
              </a:spcBef>
              <a:spcAft>
                <a:spcPts val="0"/>
              </a:spcAft>
              <a:buClr>
                <a:schemeClr val="dk1"/>
              </a:buClr>
              <a:buSzPts val="2200"/>
              <a:buNone/>
            </a:pPr>
            <a:r>
              <a:rPr lang="en-US" sz="2200"/>
              <a:t>Depuis le début des années 2000, la République du Bénin a mis en place un arsenal juridique et institutionnel pour promouvoir l’égalité des genres et protéger les droits des femmes et des filles. </a:t>
            </a:r>
            <a:endParaRPr sz="2200"/>
          </a:p>
          <a:p>
            <a:pPr indent="0" lvl="0" marL="0" rtl="0" algn="just">
              <a:lnSpc>
                <a:spcPct val="110000"/>
              </a:lnSpc>
              <a:spcBef>
                <a:spcPts val="1000"/>
              </a:spcBef>
              <a:spcAft>
                <a:spcPts val="0"/>
              </a:spcAft>
              <a:buClr>
                <a:schemeClr val="dk1"/>
              </a:buClr>
              <a:buSzPts val="2200"/>
              <a:buNone/>
            </a:pPr>
            <a:r>
              <a:rPr lang="en-US" sz="2200"/>
              <a:t>Une loi promulguée en 2012 portant sur la prévention et la répression des violences faites aux femmes a permis l’élaboration d’un plan d’action pour la lutte contre les violences à l’égard des femmes. Loi n°2011-26 du 09 Janvier 2012.</a:t>
            </a:r>
            <a:endParaRPr sz="2200"/>
          </a:p>
          <a:p>
            <a:pPr indent="0" lvl="0" marL="0" rtl="0" algn="just">
              <a:lnSpc>
                <a:spcPct val="110000"/>
              </a:lnSpc>
              <a:spcBef>
                <a:spcPts val="1000"/>
              </a:spcBef>
              <a:spcAft>
                <a:spcPts val="0"/>
              </a:spcAft>
              <a:buClr>
                <a:schemeClr val="dk1"/>
              </a:buClr>
              <a:buSzPts val="2200"/>
              <a:buNone/>
            </a:pPr>
            <a:r>
              <a:rPr lang="en-US" sz="2200"/>
              <a:t>Un décret portant création de Centres Intégrés Départementaux de coordination pour la prise en charge des victimes de VBG (CIPEC) a été pris par le president de la République en 2012.</a:t>
            </a:r>
            <a:endParaRPr sz="22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17"/>
          <p:cNvSpPr txBox="1"/>
          <p:nvPr>
            <p:ph type="ctrTitle"/>
          </p:nvPr>
        </p:nvSpPr>
        <p:spPr>
          <a:xfrm>
            <a:off x="178710" y="161861"/>
            <a:ext cx="8786581" cy="1024727"/>
          </a:xfrm>
          <a:prstGeom prst="rect">
            <a:avLst/>
          </a:prstGeom>
          <a:solidFill>
            <a:srgbClr val="FF9900"/>
          </a:solid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rPr b="1" lang="en-US"/>
              <a:t>Contextualisation au Bénin </a:t>
            </a:r>
            <a:r>
              <a:rPr b="1" lang="en-US" sz="2400"/>
              <a:t>2</a:t>
            </a:r>
            <a:endParaRPr b="1" sz="8000"/>
          </a:p>
        </p:txBody>
      </p:sp>
      <p:sp>
        <p:nvSpPr>
          <p:cNvPr id="183" name="Google Shape;183;p17"/>
          <p:cNvSpPr txBox="1"/>
          <p:nvPr>
            <p:ph idx="1" type="subTitle"/>
          </p:nvPr>
        </p:nvSpPr>
        <p:spPr>
          <a:xfrm>
            <a:off x="682580" y="2073498"/>
            <a:ext cx="7843234" cy="3284113"/>
          </a:xfrm>
          <a:prstGeom prst="rect">
            <a:avLst/>
          </a:prstGeom>
          <a:noFill/>
          <a:ln>
            <a:noFill/>
          </a:ln>
        </p:spPr>
        <p:txBody>
          <a:bodyPr anchorCtr="0" anchor="t" bIns="45700" lIns="91425" spcFirstLastPara="1" rIns="91425" wrap="square" tIns="45700">
            <a:normAutofit fontScale="98333"/>
          </a:bodyPr>
          <a:lstStyle/>
          <a:p>
            <a:pPr indent="0" lvl="0" marL="0" rtl="0" algn="just">
              <a:lnSpc>
                <a:spcPct val="90000"/>
              </a:lnSpc>
              <a:spcBef>
                <a:spcPts val="0"/>
              </a:spcBef>
              <a:spcAft>
                <a:spcPts val="0"/>
              </a:spcAft>
              <a:buClr>
                <a:schemeClr val="dk1"/>
              </a:buClr>
              <a:buSzPct val="100000"/>
              <a:buNone/>
            </a:pPr>
            <a:r>
              <a:rPr lang="en-US"/>
              <a:t>Le véritable problème au Bénin demeure que les textes de loi restent peu appliqués et le nombre de cas déférés à la justice reste faible. Ceci s’explique notamment par les difficultés que les femmes rencontrent à accéder à la justice, les procédures judiciaires étant méconnues, complexes, longues et couteuses.</a:t>
            </a:r>
            <a:endParaRPr/>
          </a:p>
          <a:p>
            <a:pPr indent="0" lvl="0" marL="0" rtl="0" algn="just">
              <a:lnSpc>
                <a:spcPct val="90000"/>
              </a:lnSpc>
              <a:spcBef>
                <a:spcPts val="1000"/>
              </a:spcBef>
              <a:spcAft>
                <a:spcPts val="0"/>
              </a:spcAft>
              <a:buClr>
                <a:schemeClr val="dk1"/>
              </a:buClr>
              <a:buSzPct val="100000"/>
              <a:buNone/>
            </a:pPr>
            <a:r>
              <a:rPr lang="en-US"/>
              <a:t>Sur les 12 départements que compte le pays, seulement trois disposent d’un centre répondant aux normes du décret initial.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18"/>
          <p:cNvSpPr txBox="1"/>
          <p:nvPr>
            <p:ph type="title"/>
          </p:nvPr>
        </p:nvSpPr>
        <p:spPr>
          <a:xfrm>
            <a:off x="386366" y="296541"/>
            <a:ext cx="8667482" cy="819730"/>
          </a:xfrm>
          <a:prstGeom prst="rect">
            <a:avLst/>
          </a:prstGeom>
          <a:solidFill>
            <a:srgbClr val="FFC000"/>
          </a:solid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6000"/>
              <a:buFont typeface="Calibri"/>
              <a:buNone/>
            </a:pPr>
            <a:r>
              <a:rPr b="1" lang="en-US" sz="6000"/>
              <a:t>Contextualisation au Bénin </a:t>
            </a:r>
            <a:r>
              <a:rPr b="1" lang="en-US" sz="2800"/>
              <a:t>3</a:t>
            </a:r>
            <a:endParaRPr b="1" sz="6000"/>
          </a:p>
        </p:txBody>
      </p:sp>
      <p:sp>
        <p:nvSpPr>
          <p:cNvPr id="189" name="Google Shape;189;p18"/>
          <p:cNvSpPr txBox="1"/>
          <p:nvPr>
            <p:ph idx="1" type="body"/>
          </p:nvPr>
        </p:nvSpPr>
        <p:spPr>
          <a:xfrm>
            <a:off x="512741" y="1390918"/>
            <a:ext cx="8002609" cy="5280338"/>
          </a:xfrm>
          <a:prstGeom prst="rect">
            <a:avLst/>
          </a:prstGeom>
          <a:noFill/>
          <a:ln>
            <a:noFill/>
          </a:ln>
        </p:spPr>
        <p:txBody>
          <a:bodyPr anchorCtr="0" anchor="t" bIns="45700" lIns="91425" spcFirstLastPara="1" rIns="91425" wrap="square" tIns="45700">
            <a:normAutofit fontScale="92500" lnSpcReduction="10000"/>
          </a:bodyPr>
          <a:lstStyle/>
          <a:p>
            <a:pPr indent="-228600" lvl="0" marL="228600" rtl="0" algn="just">
              <a:lnSpc>
                <a:spcPct val="110000"/>
              </a:lnSpc>
              <a:spcBef>
                <a:spcPts val="0"/>
              </a:spcBef>
              <a:spcAft>
                <a:spcPts val="0"/>
              </a:spcAft>
              <a:buClr>
                <a:schemeClr val="dk1"/>
              </a:buClr>
              <a:buSzPct val="100000"/>
              <a:buChar char="•"/>
            </a:pPr>
            <a:r>
              <a:rPr lang="en-US" sz="2600"/>
              <a:t>Dans les départements où il n’existe pas de centre, « Dans tous les départements du Bénin, les centres de promotion sociale doivent prendre en charge les femmes victimes de violences aux fins de leur faire bénéficier des services sociaux d’urgence, d’accueil et d’assistance. Ces prestations pluridisciplinaires prévues dans ce cadre comportent spécifiquement : - l’information des victimes ; - le soutien psychologique et psychiatrique ; - le soutien social ; - le soutien sanitaire ; - le service des officiers de police judiciaire ; - le suivi des démarches juridiques et administratives ; - la formation préventive sur l’égalité femmes / hommes ; - le soutien à la formation et à l’insertion professionnelle ; - la facilité d’accès aux centres d’accueil. » </a:t>
            </a:r>
            <a:r>
              <a:rPr b="1" lang="en-US" sz="2600"/>
              <a:t>Article 18 loi de 2012 </a:t>
            </a:r>
            <a:endParaRPr b="1" sz="2600"/>
          </a:p>
          <a:p>
            <a:pPr indent="-64135" lvl="0" marL="228600" rtl="0" algn="just">
              <a:lnSpc>
                <a:spcPct val="90000"/>
              </a:lnSpc>
              <a:spcBef>
                <a:spcPts val="1000"/>
              </a:spcBef>
              <a:spcAft>
                <a:spcPts val="0"/>
              </a:spcAft>
              <a:buClr>
                <a:schemeClr val="dk1"/>
              </a:buClr>
              <a:buSzPct val="100000"/>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19"/>
          <p:cNvSpPr txBox="1"/>
          <p:nvPr>
            <p:ph type="ctrTitle"/>
          </p:nvPr>
        </p:nvSpPr>
        <p:spPr>
          <a:xfrm>
            <a:off x="159782" y="187822"/>
            <a:ext cx="8824436" cy="1006327"/>
          </a:xfrm>
          <a:prstGeom prst="rect">
            <a:avLst/>
          </a:prstGeom>
          <a:solidFill>
            <a:srgbClr val="FF9900"/>
          </a:solid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b="1" lang="en-US" sz="6700"/>
              <a:t>Contextualisation au Bénin </a:t>
            </a:r>
            <a:r>
              <a:rPr lang="en-US" sz="3200"/>
              <a:t>4</a:t>
            </a:r>
            <a:endParaRPr/>
          </a:p>
        </p:txBody>
      </p:sp>
      <p:sp>
        <p:nvSpPr>
          <p:cNvPr id="195" name="Google Shape;195;p19"/>
          <p:cNvSpPr txBox="1"/>
          <p:nvPr>
            <p:ph idx="1" type="subTitle"/>
          </p:nvPr>
        </p:nvSpPr>
        <p:spPr>
          <a:xfrm>
            <a:off x="612390" y="1655075"/>
            <a:ext cx="8126661" cy="4576205"/>
          </a:xfrm>
          <a:prstGeom prst="rect">
            <a:avLst/>
          </a:prstGeom>
          <a:noFill/>
          <a:ln>
            <a:noFill/>
          </a:ln>
        </p:spPr>
        <p:txBody>
          <a:bodyPr anchorCtr="0" anchor="t" bIns="45700" lIns="91425" spcFirstLastPara="1" rIns="91425" wrap="square" tIns="45700">
            <a:noAutofit/>
          </a:bodyPr>
          <a:lstStyle/>
          <a:p>
            <a:pPr indent="0" lvl="0" marL="0" rtl="0" algn="just">
              <a:lnSpc>
                <a:spcPct val="90000"/>
              </a:lnSpc>
              <a:spcBef>
                <a:spcPts val="0"/>
              </a:spcBef>
              <a:spcAft>
                <a:spcPts val="0"/>
              </a:spcAft>
              <a:buClr>
                <a:schemeClr val="dk1"/>
              </a:buClr>
              <a:buSzPts val="2400"/>
              <a:buNone/>
            </a:pPr>
            <a:r>
              <a:rPr lang="en-US" sz="2400"/>
              <a:t>Pour favoriser la promotion et la protection de la femme, le gouvernement béninois a réorganiser l'institut national pour la promotion de la femme en conseil des ministres du 21 Juillet 2021. Avec cette configuration, en plus de de la promotion, l'institut est aussi charger de lutter contre toute forme de violences faites aux femmes. Il se positionne en tant que plaignante et en partie civile selon le cas.</a:t>
            </a:r>
            <a:endParaRPr sz="2400"/>
          </a:p>
          <a:p>
            <a:pPr indent="0" lvl="0" marL="0" rtl="0" algn="just">
              <a:lnSpc>
                <a:spcPct val="90000"/>
              </a:lnSpc>
              <a:spcBef>
                <a:spcPts val="1000"/>
              </a:spcBef>
              <a:spcAft>
                <a:spcPts val="0"/>
              </a:spcAft>
              <a:buClr>
                <a:schemeClr val="dk1"/>
              </a:buClr>
              <a:buSzPts val="2400"/>
              <a:buNone/>
            </a:pPr>
            <a:r>
              <a:rPr b="1" lang="en-US" sz="2400"/>
              <a:t>Les ONGs font de leur mieux pour soutenir les victimes, mais ceci n'est pas suffisant. Un souci de moyen se pose.</a:t>
            </a:r>
            <a:endParaRPr b="1" sz="2400"/>
          </a:p>
          <a:p>
            <a:pPr indent="0" lvl="0" marL="0" rtl="0" algn="just">
              <a:lnSpc>
                <a:spcPct val="90000"/>
              </a:lnSpc>
              <a:spcBef>
                <a:spcPts val="1000"/>
              </a:spcBef>
              <a:spcAft>
                <a:spcPts val="0"/>
              </a:spcAft>
              <a:buClr>
                <a:schemeClr val="dk1"/>
              </a:buClr>
              <a:buSzPts val="2400"/>
              <a:buNone/>
            </a:pPr>
            <a:r>
              <a:rPr lang="en-US" sz="2400"/>
              <a:t>Soyons conscients des violences qui se déroulent au quotidien autour de nous et ce des fois sous nos yeux.</a:t>
            </a:r>
            <a:endParaRPr sz="24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20"/>
          <p:cNvSpPr txBox="1"/>
          <p:nvPr>
            <p:ph type="ctrTitle"/>
          </p:nvPr>
        </p:nvSpPr>
        <p:spPr>
          <a:xfrm>
            <a:off x="640403" y="573393"/>
            <a:ext cx="7863194" cy="745995"/>
          </a:xfrm>
          <a:prstGeom prst="rect">
            <a:avLst/>
          </a:prstGeom>
          <a:solidFill>
            <a:srgbClr val="FF6600"/>
          </a:solid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lang="en-US"/>
              <a:t>Conclusion</a:t>
            </a:r>
            <a:endParaRPr/>
          </a:p>
        </p:txBody>
      </p:sp>
      <p:sp>
        <p:nvSpPr>
          <p:cNvPr id="201" name="Google Shape;201;p20"/>
          <p:cNvSpPr txBox="1"/>
          <p:nvPr>
            <p:ph idx="1" type="subTitle"/>
          </p:nvPr>
        </p:nvSpPr>
        <p:spPr>
          <a:xfrm>
            <a:off x="640403" y="1524612"/>
            <a:ext cx="7863194" cy="5085194"/>
          </a:xfrm>
          <a:prstGeom prst="rect">
            <a:avLst/>
          </a:prstGeom>
          <a:noFill/>
          <a:ln>
            <a:noFill/>
          </a:ln>
        </p:spPr>
        <p:txBody>
          <a:bodyPr anchorCtr="0" anchor="t" bIns="45700" lIns="91425" spcFirstLastPara="1" rIns="91425" wrap="square" tIns="45700">
            <a:noAutofit/>
          </a:bodyPr>
          <a:lstStyle/>
          <a:p>
            <a:pPr indent="0" lvl="0" marL="0" rtl="0" algn="just">
              <a:lnSpc>
                <a:spcPct val="90000"/>
              </a:lnSpc>
              <a:spcBef>
                <a:spcPts val="0"/>
              </a:spcBef>
              <a:spcAft>
                <a:spcPts val="0"/>
              </a:spcAft>
              <a:buClr>
                <a:schemeClr val="dk1"/>
              </a:buClr>
              <a:buSzPts val="2400"/>
              <a:buNone/>
            </a:pPr>
            <a:r>
              <a:rPr lang="en-US"/>
              <a:t>L'impunité reste l'un des facteurs de la persistance des VBG dans nos communautés.</a:t>
            </a:r>
            <a:endParaRPr/>
          </a:p>
          <a:p>
            <a:pPr indent="0" lvl="0" marL="0" rtl="0" algn="just">
              <a:lnSpc>
                <a:spcPct val="90000"/>
              </a:lnSpc>
              <a:spcBef>
                <a:spcPts val="1000"/>
              </a:spcBef>
              <a:spcAft>
                <a:spcPts val="0"/>
              </a:spcAft>
              <a:buClr>
                <a:schemeClr val="dk1"/>
              </a:buClr>
              <a:buSzPts val="2400"/>
              <a:buNone/>
            </a:pPr>
            <a:r>
              <a:rPr lang="en-US"/>
              <a:t>En tant qu'acteur dans des organisations communautaires de base, soyons vigilants et l'écoute des victimes.</a:t>
            </a:r>
            <a:endParaRPr/>
          </a:p>
          <a:p>
            <a:pPr indent="0" lvl="0" marL="0" rtl="0" algn="just">
              <a:lnSpc>
                <a:spcPct val="90000"/>
              </a:lnSpc>
              <a:spcBef>
                <a:spcPts val="1000"/>
              </a:spcBef>
              <a:spcAft>
                <a:spcPts val="0"/>
              </a:spcAft>
              <a:buClr>
                <a:schemeClr val="dk1"/>
              </a:buClr>
              <a:buSzPts val="2400"/>
              <a:buNone/>
            </a:pPr>
            <a:r>
              <a:rPr lang="en-US"/>
              <a:t>Plus tôt une VBG est dénoncée, plus elle a de chance d'être découragée.</a:t>
            </a:r>
            <a:endParaRPr/>
          </a:p>
          <a:p>
            <a:pPr indent="0" lvl="0" marL="0" rtl="0" algn="just">
              <a:lnSpc>
                <a:spcPct val="90000"/>
              </a:lnSpc>
              <a:spcBef>
                <a:spcPts val="1000"/>
              </a:spcBef>
              <a:spcAft>
                <a:spcPts val="0"/>
              </a:spcAft>
              <a:buClr>
                <a:schemeClr val="dk1"/>
              </a:buClr>
              <a:buSzPts val="2400"/>
              <a:buNone/>
            </a:pPr>
            <a:r>
              <a:rPr lang="en-US"/>
              <a:t>Lorsque la prise en charge n'est pas de votre ressort, n'hésitez pas à toucher les organisations compétentes: c'est la force des organisations.</a:t>
            </a:r>
            <a:endParaRPr/>
          </a:p>
          <a:p>
            <a:pPr indent="0" lvl="0" marL="0" rtl="0" algn="just">
              <a:lnSpc>
                <a:spcPct val="90000"/>
              </a:lnSpc>
              <a:spcBef>
                <a:spcPts val="1000"/>
              </a:spcBef>
              <a:spcAft>
                <a:spcPts val="0"/>
              </a:spcAft>
              <a:buClr>
                <a:schemeClr val="dk1"/>
              </a:buClr>
              <a:buSzPts val="2400"/>
              <a:buNone/>
            </a:pPr>
            <a:r>
              <a:rPr lang="en-US"/>
              <a:t>Cependant la prévention à travers des sensibilisations, des formations est notre cheval de bataille à tous pour une communauté paisible, exempt de toutes formes de violences.</a:t>
            </a:r>
            <a:endParaRPr/>
          </a:p>
          <a:p>
            <a:pPr indent="0" lvl="0" marL="0" rtl="0" algn="just">
              <a:lnSpc>
                <a:spcPct val="90000"/>
              </a:lnSpc>
              <a:spcBef>
                <a:spcPts val="1000"/>
              </a:spcBef>
              <a:spcAft>
                <a:spcPts val="0"/>
              </a:spcAft>
              <a:buClr>
                <a:schemeClr val="dk1"/>
              </a:buClr>
              <a:buSzPts val="2400"/>
              <a:buNone/>
            </a:pPr>
            <a:r>
              <a:rPr b="1" lang="en-US"/>
              <a:t>Engageons-nous tous contre les VBG.   </a:t>
            </a:r>
            <a:endParaRPr b="1"/>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21"/>
          <p:cNvSpPr txBox="1"/>
          <p:nvPr>
            <p:ph type="ctrTitle"/>
          </p:nvPr>
        </p:nvSpPr>
        <p:spPr>
          <a:xfrm>
            <a:off x="685799" y="492848"/>
            <a:ext cx="7772400" cy="4061987"/>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02A5E3"/>
              </a:buClr>
              <a:buSzPts val="8000"/>
              <a:buFont typeface="Calibri"/>
              <a:buNone/>
            </a:pPr>
            <a:r>
              <a:rPr b="1" lang="en-US" sz="8000">
                <a:solidFill>
                  <a:srgbClr val="02A5E3"/>
                </a:solidFill>
              </a:rPr>
              <a:t>MERCI POUR VOTRE ATTENTION</a:t>
            </a:r>
            <a:endParaRPr b="1" sz="8000">
              <a:solidFill>
                <a:srgbClr val="02A5E3"/>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主题">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2015-05-11T15:30:45Z</dcterms:created>
  <dc:creator>Infinix X655C</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b13e16bcc94c43b88c819ab32b36c8eb</vt:lpwstr>
  </property>
</Properties>
</file>