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Century Gothic"/>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9" roundtripDataSignature="AMtx7mj72En0NqMPagHt/rN1zvFbAB2u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A2089D2-8F9B-4BF0-B6FB-8C8598CFAFD7}">
  <a:tblStyle styleId="{CA2089D2-8F9B-4BF0-B6FB-8C8598CFAFD7}"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bold.fntdata"/><Relationship Id="rId25" Type="http://schemas.openxmlformats.org/officeDocument/2006/relationships/font" Target="fonts/CenturyGothic-regular.fntdata"/><Relationship Id="rId28" Type="http://schemas.openxmlformats.org/officeDocument/2006/relationships/font" Target="fonts/CenturyGothic-boldItalic.fntdata"/><Relationship Id="rId27" Type="http://schemas.openxmlformats.org/officeDocument/2006/relationships/font" Target="fonts/CenturyGothic-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2" name="Shape 12"/>
        <p:cNvGrpSpPr/>
        <p:nvPr/>
      </p:nvGrpSpPr>
      <p:grpSpPr>
        <a:xfrm>
          <a:off x="0" y="0"/>
          <a:ext cx="0" cy="0"/>
          <a:chOff x="0" y="0"/>
          <a:chExt cx="0" cy="0"/>
        </a:xfrm>
      </p:grpSpPr>
      <p:pic>
        <p:nvPicPr>
          <p:cNvPr descr="C0-HD-BTM.png" id="13" name="Google Shape;13;p13"/>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4" name="Google Shape;14;p13"/>
          <p:cNvSpPr txBox="1"/>
          <p:nvPr>
            <p:ph type="ctrTitle"/>
          </p:nvPr>
        </p:nvSpPr>
        <p:spPr>
          <a:xfrm>
            <a:off x="1371600" y="1803405"/>
            <a:ext cx="9448800" cy="18250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entury Gothic"/>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3"/>
          <p:cNvSpPr txBox="1"/>
          <p:nvPr>
            <p:ph idx="1" type="subTitle"/>
          </p:nvPr>
        </p:nvSpPr>
        <p:spPr>
          <a:xfrm>
            <a:off x="1371600" y="3632201"/>
            <a:ext cx="9448800" cy="685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6" name="Google Shape;16;p13"/>
          <p:cNvSpPr txBox="1"/>
          <p:nvPr>
            <p:ph idx="10" type="dt"/>
          </p:nvPr>
        </p:nvSpPr>
        <p:spPr>
          <a:xfrm>
            <a:off x="7909561" y="4314328"/>
            <a:ext cx="2910840" cy="374642"/>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3"/>
          <p:cNvSpPr txBox="1"/>
          <p:nvPr>
            <p:ph idx="11" type="ftr"/>
          </p:nvPr>
        </p:nvSpPr>
        <p:spPr>
          <a:xfrm>
            <a:off x="1371600" y="4323845"/>
            <a:ext cx="640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3"/>
          <p:cNvSpPr txBox="1"/>
          <p:nvPr>
            <p:ph idx="12" type="sldNum"/>
          </p:nvPr>
        </p:nvSpPr>
        <p:spPr>
          <a:xfrm>
            <a:off x="8077200" y="14308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9" name="Shape 19"/>
        <p:cNvGrpSpPr/>
        <p:nvPr/>
      </p:nvGrpSpPr>
      <p:grpSpPr>
        <a:xfrm>
          <a:off x="0" y="0"/>
          <a:ext cx="0" cy="0"/>
          <a:chOff x="0" y="0"/>
          <a:chExt cx="0" cy="0"/>
        </a:xfrm>
      </p:grpSpPr>
      <p:sp>
        <p:nvSpPr>
          <p:cNvPr id="20" name="Google Shape;20;p14"/>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4"/>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2" name="Google Shape;22;p14"/>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 name="Google Shape;23;p14"/>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4"/>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4"/>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6" name="Shape 26"/>
        <p:cNvGrpSpPr/>
        <p:nvPr/>
      </p:nvGrpSpPr>
      <p:grpSpPr>
        <a:xfrm>
          <a:off x="0" y="0"/>
          <a:ext cx="0" cy="0"/>
          <a:chOff x="0" y="0"/>
          <a:chExt cx="0" cy="0"/>
        </a:xfrm>
      </p:grpSpPr>
      <p:sp>
        <p:nvSpPr>
          <p:cNvPr id="27" name="Google Shape;27;p15"/>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5"/>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 name="Google Shape;29;p15"/>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5"/>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5"/>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32" name="Shape 32"/>
        <p:cNvGrpSpPr/>
        <p:nvPr/>
      </p:nvGrpSpPr>
      <p:grpSpPr>
        <a:xfrm>
          <a:off x="0" y="0"/>
          <a:ext cx="0" cy="0"/>
          <a:chOff x="0" y="0"/>
          <a:chExt cx="0" cy="0"/>
        </a:xfrm>
      </p:grpSpPr>
      <p:pic>
        <p:nvPicPr>
          <p:cNvPr descr="C0-HD-BTM.png" id="33" name="Google Shape;33;p16"/>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34" name="Google Shape;34;p16"/>
          <p:cNvSpPr txBox="1"/>
          <p:nvPr>
            <p:ph type="title"/>
          </p:nvPr>
        </p:nvSpPr>
        <p:spPr>
          <a:xfrm>
            <a:off x="685800" y="753533"/>
            <a:ext cx="10820399" cy="2801935"/>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6"/>
          <p:cNvSpPr txBox="1"/>
          <p:nvPr>
            <p:ph idx="1" type="body"/>
          </p:nvPr>
        </p:nvSpPr>
        <p:spPr>
          <a:xfrm>
            <a:off x="1024467" y="3641725"/>
            <a:ext cx="10490200" cy="955675"/>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200"/>
              <a:buNone/>
              <a:defRPr sz="22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36" name="Google Shape;36;p16"/>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6"/>
          <p:cNvSpPr txBox="1"/>
          <p:nvPr>
            <p:ph idx="11" type="ftr"/>
          </p:nvPr>
        </p:nvSpPr>
        <p:spPr>
          <a:xfrm>
            <a:off x="685800" y="381001"/>
            <a:ext cx="6991492" cy="3640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6"/>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9" name="Shape 39"/>
        <p:cNvGrpSpPr/>
        <p:nvPr/>
      </p:nvGrpSpPr>
      <p:grpSpPr>
        <a:xfrm>
          <a:off x="0" y="0"/>
          <a:ext cx="0" cy="0"/>
          <a:chOff x="0" y="0"/>
          <a:chExt cx="0" cy="0"/>
        </a:xfrm>
      </p:grpSpPr>
      <p:sp>
        <p:nvSpPr>
          <p:cNvPr id="40" name="Google Shape;40;p17"/>
          <p:cNvSpPr txBox="1"/>
          <p:nvPr>
            <p:ph type="title"/>
          </p:nvPr>
        </p:nvSpPr>
        <p:spPr>
          <a:xfrm>
            <a:off x="2895600" y="762000"/>
            <a:ext cx="8610600"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7"/>
          <p:cNvSpPr txBox="1"/>
          <p:nvPr>
            <p:ph idx="1" type="body"/>
          </p:nvPr>
        </p:nvSpPr>
        <p:spPr>
          <a:xfrm>
            <a:off x="914409" y="2183802"/>
            <a:ext cx="50799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2" name="Google Shape;42;p17"/>
          <p:cNvSpPr txBox="1"/>
          <p:nvPr>
            <p:ph idx="2" type="body"/>
          </p:nvPr>
        </p:nvSpPr>
        <p:spPr>
          <a:xfrm>
            <a:off x="685800" y="3132666"/>
            <a:ext cx="5311775"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3" name="Google Shape;43;p17"/>
          <p:cNvSpPr txBox="1"/>
          <p:nvPr>
            <p:ph idx="3" type="body"/>
          </p:nvPr>
        </p:nvSpPr>
        <p:spPr>
          <a:xfrm>
            <a:off x="6400800" y="2183802"/>
            <a:ext cx="510540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4" name="Google Shape;44;p17"/>
          <p:cNvSpPr txBox="1"/>
          <p:nvPr>
            <p:ph idx="4" type="body"/>
          </p:nvPr>
        </p:nvSpPr>
        <p:spPr>
          <a:xfrm>
            <a:off x="6172200" y="3132666"/>
            <a:ext cx="5334000" cy="30860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5" name="Google Shape;45;p17"/>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7"/>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7"/>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48" name="Shape 48"/>
        <p:cNvGrpSpPr/>
        <p:nvPr/>
      </p:nvGrpSpPr>
      <p:grpSpPr>
        <a:xfrm>
          <a:off x="0" y="0"/>
          <a:ext cx="0" cy="0"/>
          <a:chOff x="0" y="0"/>
          <a:chExt cx="0" cy="0"/>
        </a:xfrm>
      </p:grpSpPr>
      <p:sp>
        <p:nvSpPr>
          <p:cNvPr id="49" name="Google Shape;49;p1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8"/>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8"/>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8"/>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3" name="Shape 53"/>
        <p:cNvGrpSpPr/>
        <p:nvPr/>
      </p:nvGrpSpPr>
      <p:grpSpPr>
        <a:xfrm>
          <a:off x="0" y="0"/>
          <a:ext cx="0" cy="0"/>
          <a:chOff x="0" y="0"/>
          <a:chExt cx="0" cy="0"/>
        </a:xfrm>
      </p:grpSpPr>
      <p:sp>
        <p:nvSpPr>
          <p:cNvPr id="54" name="Google Shape;54;p20"/>
          <p:cNvSpPr txBox="1"/>
          <p:nvPr>
            <p:ph type="title"/>
          </p:nvPr>
        </p:nvSpPr>
        <p:spPr>
          <a:xfrm>
            <a:off x="685800" y="1524000"/>
            <a:ext cx="41148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0"/>
          <p:cNvSpPr txBox="1"/>
          <p:nvPr>
            <p:ph idx="1" type="body"/>
          </p:nvPr>
        </p:nvSpPr>
        <p:spPr>
          <a:xfrm>
            <a:off x="4995582" y="746759"/>
            <a:ext cx="6510618" cy="5471925"/>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6" name="Google Shape;56;p20"/>
          <p:cNvSpPr txBox="1"/>
          <p:nvPr>
            <p:ph idx="2" type="body"/>
          </p:nvPr>
        </p:nvSpPr>
        <p:spPr>
          <a:xfrm>
            <a:off x="685800" y="3124199"/>
            <a:ext cx="411480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57" name="Google Shape;57;p20"/>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0"/>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0"/>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0" name="Shape 60"/>
        <p:cNvGrpSpPr/>
        <p:nvPr/>
      </p:nvGrpSpPr>
      <p:grpSpPr>
        <a:xfrm>
          <a:off x="0" y="0"/>
          <a:ext cx="0" cy="0"/>
          <a:chOff x="0" y="0"/>
          <a:chExt cx="0" cy="0"/>
        </a:xfrm>
      </p:grpSpPr>
      <p:sp>
        <p:nvSpPr>
          <p:cNvPr id="61" name="Google Shape;61;p21"/>
          <p:cNvSpPr txBox="1"/>
          <p:nvPr>
            <p:ph type="title"/>
          </p:nvPr>
        </p:nvSpPr>
        <p:spPr>
          <a:xfrm>
            <a:off x="685800" y="1524000"/>
            <a:ext cx="687324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1"/>
          <p:cNvSpPr/>
          <p:nvPr>
            <p:ph idx="2" type="pic"/>
          </p:nvPr>
        </p:nvSpPr>
        <p:spPr>
          <a:xfrm>
            <a:off x="7861238" y="751241"/>
            <a:ext cx="3644962" cy="5467443"/>
          </a:xfrm>
          <a:prstGeom prst="rect">
            <a:avLst/>
          </a:prstGeom>
          <a:noFill/>
          <a:ln>
            <a:noFill/>
          </a:ln>
        </p:spPr>
      </p:sp>
      <p:sp>
        <p:nvSpPr>
          <p:cNvPr id="63" name="Google Shape;63;p21"/>
          <p:cNvSpPr txBox="1"/>
          <p:nvPr>
            <p:ph idx="1" type="body"/>
          </p:nvPr>
        </p:nvSpPr>
        <p:spPr>
          <a:xfrm>
            <a:off x="685800" y="3124199"/>
            <a:ext cx="6873240" cy="30944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4" name="Google Shape;64;p21"/>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1"/>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1"/>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panoramique avec légende">
  <p:cSld name="Image panoramique avec légende">
    <p:spTree>
      <p:nvGrpSpPr>
        <p:cNvPr id="67" name="Shape 67"/>
        <p:cNvGrpSpPr/>
        <p:nvPr/>
      </p:nvGrpSpPr>
      <p:grpSpPr>
        <a:xfrm>
          <a:off x="0" y="0"/>
          <a:ext cx="0" cy="0"/>
          <a:chOff x="0" y="0"/>
          <a:chExt cx="0" cy="0"/>
        </a:xfrm>
      </p:grpSpPr>
      <p:sp>
        <p:nvSpPr>
          <p:cNvPr id="68" name="Google Shape;68;p22"/>
          <p:cNvSpPr txBox="1"/>
          <p:nvPr>
            <p:ph type="title"/>
          </p:nvPr>
        </p:nvSpPr>
        <p:spPr>
          <a:xfrm>
            <a:off x="685777" y="4697360"/>
            <a:ext cx="10822034"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2"/>
          <p:cNvSpPr/>
          <p:nvPr>
            <p:ph idx="2" type="pic"/>
          </p:nvPr>
        </p:nvSpPr>
        <p:spPr>
          <a:xfrm>
            <a:off x="681727" y="941439"/>
            <a:ext cx="10821840" cy="3478161"/>
          </a:xfrm>
          <a:prstGeom prst="rect">
            <a:avLst/>
          </a:prstGeom>
          <a:noFill/>
          <a:ln>
            <a:noFill/>
          </a:ln>
        </p:spPr>
      </p:sp>
      <p:sp>
        <p:nvSpPr>
          <p:cNvPr id="70" name="Google Shape;70;p22"/>
          <p:cNvSpPr txBox="1"/>
          <p:nvPr>
            <p:ph idx="1" type="body"/>
          </p:nvPr>
        </p:nvSpPr>
        <p:spPr>
          <a:xfrm>
            <a:off x="685800" y="5516715"/>
            <a:ext cx="10820400" cy="7019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1" name="Google Shape;71;p2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légende" showMasterSp="0">
  <p:cSld name="Titre et légende">
    <p:spTree>
      <p:nvGrpSpPr>
        <p:cNvPr id="74" name="Shape 74"/>
        <p:cNvGrpSpPr/>
        <p:nvPr/>
      </p:nvGrpSpPr>
      <p:grpSpPr>
        <a:xfrm>
          <a:off x="0" y="0"/>
          <a:ext cx="0" cy="0"/>
          <a:chOff x="0" y="0"/>
          <a:chExt cx="0" cy="0"/>
        </a:xfrm>
      </p:grpSpPr>
      <p:pic>
        <p:nvPicPr>
          <p:cNvPr descr="C0-HD-BTM.png" id="75" name="Google Shape;75;p23"/>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76" name="Google Shape;76;p23"/>
          <p:cNvSpPr txBox="1"/>
          <p:nvPr>
            <p:ph type="title"/>
          </p:nvPr>
        </p:nvSpPr>
        <p:spPr>
          <a:xfrm>
            <a:off x="685800" y="753532"/>
            <a:ext cx="10820400" cy="280246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3"/>
          <p:cNvSpPr txBox="1"/>
          <p:nvPr>
            <p:ph idx="1" type="body"/>
          </p:nvPr>
        </p:nvSpPr>
        <p:spPr>
          <a:xfrm>
            <a:off x="1024467" y="3649133"/>
            <a:ext cx="10130516" cy="99906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8" name="Google Shape;78;p23"/>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3"/>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3"/>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ation avec légende" showMasterSp="0">
  <p:cSld name="Citation avec légende">
    <p:spTree>
      <p:nvGrpSpPr>
        <p:cNvPr id="81" name="Shape 81"/>
        <p:cNvGrpSpPr/>
        <p:nvPr/>
      </p:nvGrpSpPr>
      <p:grpSpPr>
        <a:xfrm>
          <a:off x="0" y="0"/>
          <a:ext cx="0" cy="0"/>
          <a:chOff x="0" y="0"/>
          <a:chExt cx="0" cy="0"/>
        </a:xfrm>
      </p:grpSpPr>
      <p:pic>
        <p:nvPicPr>
          <p:cNvPr descr="C0-HD-BTM.png" id="82" name="Google Shape;82;p24"/>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83" name="Google Shape;83;p24"/>
          <p:cNvSpPr txBox="1"/>
          <p:nvPr>
            <p:ph type="title"/>
          </p:nvPr>
        </p:nvSpPr>
        <p:spPr>
          <a:xfrm>
            <a:off x="1024467" y="753533"/>
            <a:ext cx="10151533" cy="260449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4"/>
          <p:cNvSpPr txBox="1"/>
          <p:nvPr>
            <p:ph idx="1" type="body"/>
          </p:nvPr>
        </p:nvSpPr>
        <p:spPr>
          <a:xfrm>
            <a:off x="1303865" y="3365556"/>
            <a:ext cx="9592736" cy="444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5" name="Google Shape;85;p24"/>
          <p:cNvSpPr txBox="1"/>
          <p:nvPr>
            <p:ph idx="2" type="body"/>
          </p:nvPr>
        </p:nvSpPr>
        <p:spPr>
          <a:xfrm>
            <a:off x="1024467" y="3959862"/>
            <a:ext cx="10151533" cy="67987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6" name="Google Shape;86;p24"/>
          <p:cNvSpPr txBox="1"/>
          <p:nvPr>
            <p:ph idx="10" type="dt"/>
          </p:nvPr>
        </p:nvSpPr>
        <p:spPr>
          <a:xfrm>
            <a:off x="7814452" y="38100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4"/>
          <p:cNvSpPr txBox="1"/>
          <p:nvPr>
            <p:ph idx="11" type="ftr"/>
          </p:nvPr>
        </p:nvSpPr>
        <p:spPr>
          <a:xfrm>
            <a:off x="685800" y="379941"/>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4"/>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
        <p:nvSpPr>
          <p:cNvPr id="89" name="Google Shape;89;p24"/>
          <p:cNvSpPr txBox="1"/>
          <p:nvPr/>
        </p:nvSpPr>
        <p:spPr>
          <a:xfrm>
            <a:off x="476250" y="933450"/>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8000"/>
              <a:buFont typeface="Century Gothic"/>
              <a:buNone/>
            </a:pPr>
            <a:r>
              <a:rPr b="0" i="0" lang="fr-FR"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
        <p:nvSpPr>
          <p:cNvPr id="90" name="Google Shape;90;p24"/>
          <p:cNvSpPr txBox="1"/>
          <p:nvPr/>
        </p:nvSpPr>
        <p:spPr>
          <a:xfrm>
            <a:off x="10984230" y="2701290"/>
            <a:ext cx="609600" cy="584776"/>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8000"/>
              <a:buFont typeface="Century Gothic"/>
              <a:buNone/>
            </a:pPr>
            <a:r>
              <a:rPr b="0" i="0" lang="fr-FR" sz="8000" u="none"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te nom" showMasterSp="0">
  <p:cSld name="Carte nom">
    <p:spTree>
      <p:nvGrpSpPr>
        <p:cNvPr id="91" name="Shape 91"/>
        <p:cNvGrpSpPr/>
        <p:nvPr/>
      </p:nvGrpSpPr>
      <p:grpSpPr>
        <a:xfrm>
          <a:off x="0" y="0"/>
          <a:ext cx="0" cy="0"/>
          <a:chOff x="0" y="0"/>
          <a:chExt cx="0" cy="0"/>
        </a:xfrm>
      </p:grpSpPr>
      <p:pic>
        <p:nvPicPr>
          <p:cNvPr descr="C0-HD-BTM.png" id="92" name="Google Shape;92;p25"/>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93" name="Google Shape;93;p25"/>
          <p:cNvSpPr txBox="1"/>
          <p:nvPr>
            <p:ph type="title"/>
          </p:nvPr>
        </p:nvSpPr>
        <p:spPr>
          <a:xfrm>
            <a:off x="1024495" y="1124701"/>
            <a:ext cx="10146186"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25"/>
          <p:cNvSpPr txBox="1"/>
          <p:nvPr>
            <p:ph idx="1" type="body"/>
          </p:nvPr>
        </p:nvSpPr>
        <p:spPr>
          <a:xfrm>
            <a:off x="1024467" y="3648315"/>
            <a:ext cx="10144654" cy="9998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5" name="Google Shape;95;p25"/>
          <p:cNvSpPr txBox="1"/>
          <p:nvPr>
            <p:ph idx="10" type="dt"/>
          </p:nvPr>
        </p:nvSpPr>
        <p:spPr>
          <a:xfrm>
            <a:off x="7814452" y="378883"/>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25"/>
          <p:cNvSpPr txBox="1"/>
          <p:nvPr>
            <p:ph idx="11" type="ftr"/>
          </p:nvPr>
        </p:nvSpPr>
        <p:spPr>
          <a:xfrm>
            <a:off x="685800" y="378883"/>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25"/>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onnes">
  <p:cSld name="3 colonnes">
    <p:spTree>
      <p:nvGrpSpPr>
        <p:cNvPr id="98" name="Shape 98"/>
        <p:cNvGrpSpPr/>
        <p:nvPr/>
      </p:nvGrpSpPr>
      <p:grpSpPr>
        <a:xfrm>
          <a:off x="0" y="0"/>
          <a:ext cx="0" cy="0"/>
          <a:chOff x="0" y="0"/>
          <a:chExt cx="0" cy="0"/>
        </a:xfrm>
      </p:grpSpPr>
      <p:sp>
        <p:nvSpPr>
          <p:cNvPr id="99" name="Google Shape;99;p26"/>
          <p:cNvSpPr txBox="1"/>
          <p:nvPr>
            <p:ph type="title"/>
          </p:nvPr>
        </p:nvSpPr>
        <p:spPr>
          <a:xfrm>
            <a:off x="2895600" y="761999"/>
            <a:ext cx="8610599" cy="130386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6"/>
          <p:cNvSpPr txBox="1"/>
          <p:nvPr>
            <p:ph idx="1" type="body"/>
          </p:nvPr>
        </p:nvSpPr>
        <p:spPr>
          <a:xfrm>
            <a:off x="685800" y="2202080"/>
            <a:ext cx="3456432" cy="61732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1" name="Google Shape;101;p26"/>
          <p:cNvSpPr txBox="1"/>
          <p:nvPr>
            <p:ph idx="2" type="body"/>
          </p:nvPr>
        </p:nvSpPr>
        <p:spPr>
          <a:xfrm>
            <a:off x="685799"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2" name="Google Shape;102;p26"/>
          <p:cNvSpPr txBox="1"/>
          <p:nvPr>
            <p:ph idx="3" type="body"/>
          </p:nvPr>
        </p:nvSpPr>
        <p:spPr>
          <a:xfrm>
            <a:off x="4368800" y="2201333"/>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3" name="Google Shape;103;p26"/>
          <p:cNvSpPr txBox="1"/>
          <p:nvPr>
            <p:ph idx="4" type="body"/>
          </p:nvPr>
        </p:nvSpPr>
        <p:spPr>
          <a:xfrm>
            <a:off x="4366858" y="2904067"/>
            <a:ext cx="3456432" cy="331461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4" name="Google Shape;104;p26"/>
          <p:cNvSpPr txBox="1"/>
          <p:nvPr>
            <p:ph idx="5" type="body"/>
          </p:nvPr>
        </p:nvSpPr>
        <p:spPr>
          <a:xfrm>
            <a:off x="8051800" y="2192866"/>
            <a:ext cx="3456432"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5" name="Google Shape;105;p26"/>
          <p:cNvSpPr txBox="1"/>
          <p:nvPr>
            <p:ph idx="6" type="body"/>
          </p:nvPr>
        </p:nvSpPr>
        <p:spPr>
          <a:xfrm>
            <a:off x="8051801" y="2904565"/>
            <a:ext cx="3456432" cy="331413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06" name="Google Shape;106;p26"/>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26"/>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26"/>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onnes d’image">
  <p:cSld name="3 colonnes d’image">
    <p:spTree>
      <p:nvGrpSpPr>
        <p:cNvPr id="109" name="Shape 109"/>
        <p:cNvGrpSpPr/>
        <p:nvPr/>
      </p:nvGrpSpPr>
      <p:grpSpPr>
        <a:xfrm>
          <a:off x="0" y="0"/>
          <a:ext cx="0" cy="0"/>
          <a:chOff x="0" y="0"/>
          <a:chExt cx="0" cy="0"/>
        </a:xfrm>
      </p:grpSpPr>
      <p:sp>
        <p:nvSpPr>
          <p:cNvPr id="110" name="Google Shape;110;p27"/>
          <p:cNvSpPr txBox="1"/>
          <p:nvPr>
            <p:ph type="title"/>
          </p:nvPr>
        </p:nvSpPr>
        <p:spPr>
          <a:xfrm>
            <a:off x="2895600" y="762000"/>
            <a:ext cx="8610599"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27"/>
          <p:cNvSpPr txBox="1"/>
          <p:nvPr>
            <p:ph idx="1" type="body"/>
          </p:nvPr>
        </p:nvSpPr>
        <p:spPr>
          <a:xfrm>
            <a:off x="688618" y="4191000"/>
            <a:ext cx="3451582"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2" name="Google Shape;112;p27"/>
          <p:cNvSpPr/>
          <p:nvPr>
            <p:ph idx="2" type="pic"/>
          </p:nvPr>
        </p:nvSpPr>
        <p:spPr>
          <a:xfrm>
            <a:off x="688618" y="2362200"/>
            <a:ext cx="3451582"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13" name="Google Shape;113;p27"/>
          <p:cNvSpPr txBox="1"/>
          <p:nvPr>
            <p:ph idx="3" type="body"/>
          </p:nvPr>
        </p:nvSpPr>
        <p:spPr>
          <a:xfrm>
            <a:off x="688618" y="4873764"/>
            <a:ext cx="3451582"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4" name="Google Shape;114;p27"/>
          <p:cNvSpPr txBox="1"/>
          <p:nvPr>
            <p:ph idx="4" type="body"/>
          </p:nvPr>
        </p:nvSpPr>
        <p:spPr>
          <a:xfrm>
            <a:off x="4374263" y="4191000"/>
            <a:ext cx="3448935"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5" name="Google Shape;115;p27"/>
          <p:cNvSpPr/>
          <p:nvPr>
            <p:ph idx="5" type="pic"/>
          </p:nvPr>
        </p:nvSpPr>
        <p:spPr>
          <a:xfrm>
            <a:off x="4374263" y="2362200"/>
            <a:ext cx="3448936"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16" name="Google Shape;116;p27"/>
          <p:cNvSpPr txBox="1"/>
          <p:nvPr>
            <p:ph idx="6" type="body"/>
          </p:nvPr>
        </p:nvSpPr>
        <p:spPr>
          <a:xfrm>
            <a:off x="4374264" y="4873763"/>
            <a:ext cx="344893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7" name="Google Shape;117;p27"/>
          <p:cNvSpPr txBox="1"/>
          <p:nvPr>
            <p:ph idx="7" type="body"/>
          </p:nvPr>
        </p:nvSpPr>
        <p:spPr>
          <a:xfrm>
            <a:off x="8049731" y="4191000"/>
            <a:ext cx="3456469"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8" name="Google Shape;118;p27"/>
          <p:cNvSpPr/>
          <p:nvPr>
            <p:ph idx="8" type="pic"/>
          </p:nvPr>
        </p:nvSpPr>
        <p:spPr>
          <a:xfrm>
            <a:off x="8049855" y="2362200"/>
            <a:ext cx="3447878" cy="1524000"/>
          </a:xfrm>
          <a:prstGeom prst="roundRect">
            <a:avLst>
              <a:gd fmla="val 0" name="adj"/>
            </a:avLst>
          </a:prstGeom>
          <a:noFill/>
          <a:ln>
            <a:noFill/>
          </a:ln>
          <a:effectLst>
            <a:outerShdw blurRad="50800" rotWithShape="0" algn="tl" dir="5400000" dist="50800">
              <a:srgbClr val="000000">
                <a:alpha val="42352"/>
              </a:srgbClr>
            </a:outerShdw>
          </a:effectLst>
        </p:spPr>
      </p:sp>
      <p:sp>
        <p:nvSpPr>
          <p:cNvPr id="119" name="Google Shape;119;p27"/>
          <p:cNvSpPr txBox="1"/>
          <p:nvPr>
            <p:ph idx="9" type="body"/>
          </p:nvPr>
        </p:nvSpPr>
        <p:spPr>
          <a:xfrm>
            <a:off x="8049731" y="4873761"/>
            <a:ext cx="3452445" cy="134492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0" name="Google Shape;120;p27"/>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27"/>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27"/>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23" name="Shape 123"/>
        <p:cNvGrpSpPr/>
        <p:nvPr/>
      </p:nvGrpSpPr>
      <p:grpSpPr>
        <a:xfrm>
          <a:off x="0" y="0"/>
          <a:ext cx="0" cy="0"/>
          <a:chOff x="0" y="0"/>
          <a:chExt cx="0" cy="0"/>
        </a:xfrm>
      </p:grpSpPr>
      <p:sp>
        <p:nvSpPr>
          <p:cNvPr id="124" name="Google Shape;124;p2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28"/>
          <p:cNvSpPr txBox="1"/>
          <p:nvPr>
            <p:ph idx="1" type="body"/>
          </p:nvPr>
        </p:nvSpPr>
        <p:spPr>
          <a:xfrm rot="5400000">
            <a:off x="4083937" y="-1203579"/>
            <a:ext cx="4024125" cy="10820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26" name="Google Shape;126;p28"/>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28"/>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28"/>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showMasterSp="0" type="vertTitleAndTx">
  <p:cSld name="VERTICAL_TITLE_AND_VERTICAL_TEXT">
    <p:spTree>
      <p:nvGrpSpPr>
        <p:cNvPr id="129" name="Shape 129"/>
        <p:cNvGrpSpPr/>
        <p:nvPr/>
      </p:nvGrpSpPr>
      <p:grpSpPr>
        <a:xfrm>
          <a:off x="0" y="0"/>
          <a:ext cx="0" cy="0"/>
          <a:chOff x="0" y="0"/>
          <a:chExt cx="0" cy="0"/>
        </a:xfrm>
      </p:grpSpPr>
      <p:pic>
        <p:nvPicPr>
          <p:cNvPr descr="C0-HD-BTM.png" id="130" name="Google Shape;130;p29"/>
          <p:cNvPicPr preferRelativeResize="0"/>
          <p:nvPr/>
        </p:nvPicPr>
        <p:blipFill rotWithShape="1">
          <a:blip r:embed="rId2">
            <a:alphaModFix/>
          </a:blip>
          <a:srcRect b="0" l="0" r="0" t="0"/>
          <a:stretch/>
        </p:blipFill>
        <p:spPr>
          <a:xfrm>
            <a:off x="0" y="4375150"/>
            <a:ext cx="12192000" cy="2482850"/>
          </a:xfrm>
          <a:prstGeom prst="rect">
            <a:avLst/>
          </a:prstGeom>
          <a:noFill/>
          <a:ln>
            <a:noFill/>
          </a:ln>
        </p:spPr>
      </p:pic>
      <p:sp>
        <p:nvSpPr>
          <p:cNvPr id="131" name="Google Shape;131;p29"/>
          <p:cNvSpPr txBox="1"/>
          <p:nvPr>
            <p:ph type="title"/>
          </p:nvPr>
        </p:nvSpPr>
        <p:spPr>
          <a:xfrm rot="5400000">
            <a:off x="8525933" y="1667933"/>
            <a:ext cx="3903133" cy="20574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0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29"/>
          <p:cNvSpPr txBox="1"/>
          <p:nvPr>
            <p:ph idx="1" type="body"/>
          </p:nvPr>
        </p:nvSpPr>
        <p:spPr>
          <a:xfrm rot="5400000">
            <a:off x="3175000" y="-1405467"/>
            <a:ext cx="3903133" cy="82042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3" name="Google Shape;133;p29"/>
          <p:cNvSpPr txBox="1"/>
          <p:nvPr>
            <p:ph idx="10" type="dt"/>
          </p:nvPr>
        </p:nvSpPr>
        <p:spPr>
          <a:xfrm>
            <a:off x="7814452" y="379941"/>
            <a:ext cx="291084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29"/>
          <p:cNvSpPr txBox="1"/>
          <p:nvPr>
            <p:ph idx="11" type="ftr"/>
          </p:nvPr>
        </p:nvSpPr>
        <p:spPr>
          <a:xfrm>
            <a:off x="685800" y="381000"/>
            <a:ext cx="699149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29"/>
          <p:cNvSpPr txBox="1"/>
          <p:nvPr>
            <p:ph idx="12" type="sldNum"/>
          </p:nvPr>
        </p:nvSpPr>
        <p:spPr>
          <a:xfrm>
            <a:off x="10862452" y="381000"/>
            <a:ext cx="64374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pic>
        <p:nvPicPr>
          <p:cNvPr descr="C0-HD-TOP.png" id="6" name="Google Shape;6;p12"/>
          <p:cNvPicPr preferRelativeResize="0"/>
          <p:nvPr/>
        </p:nvPicPr>
        <p:blipFill rotWithShape="1">
          <a:blip r:embed="rId1">
            <a:alphaModFix/>
          </a:blip>
          <a:srcRect b="0" l="0" r="0" t="0"/>
          <a:stretch/>
        </p:blipFill>
        <p:spPr>
          <a:xfrm>
            <a:off x="0" y="0"/>
            <a:ext cx="12192000" cy="1441450"/>
          </a:xfrm>
          <a:prstGeom prst="rect">
            <a:avLst/>
          </a:prstGeom>
          <a:noFill/>
          <a:ln>
            <a:noFill/>
          </a:ln>
        </p:spPr>
      </p:pic>
      <p:sp>
        <p:nvSpPr>
          <p:cNvPr id="7" name="Google Shape;7;p1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lvl1pPr lvl="0" marR="0" rtl="0" algn="r">
              <a:lnSpc>
                <a:spcPct val="90000"/>
              </a:lnSpc>
              <a:spcBef>
                <a:spcPts val="0"/>
              </a:spcBef>
              <a:spcAft>
                <a:spcPts val="0"/>
              </a:spcAft>
              <a:buClr>
                <a:schemeClr val="lt1"/>
              </a:buClr>
              <a:buSzPts val="4000"/>
              <a:buFont typeface="Century Gothic"/>
              <a:buNone/>
              <a:defRPr b="0" i="0" sz="40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12"/>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90000"/>
              </a:lnSpc>
              <a:spcBef>
                <a:spcPts val="1000"/>
              </a:spcBef>
              <a:spcAft>
                <a:spcPts val="0"/>
              </a:spcAft>
              <a:buClr>
                <a:schemeClr val="lt1"/>
              </a:buClr>
              <a:buSzPts val="2200"/>
              <a:buFont typeface="Arial"/>
              <a:buChar char="•"/>
              <a:defRPr b="0" i="0" sz="2200" u="none" cap="none" strike="noStrike">
                <a:solidFill>
                  <a:schemeClr val="lt1"/>
                </a:solidFill>
                <a:latin typeface="Century Gothic"/>
                <a:ea typeface="Century Gothic"/>
                <a:cs typeface="Century Gothic"/>
                <a:sym typeface="Century Gothic"/>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 name="Google Shape;9;p12"/>
          <p:cNvSpPr txBox="1"/>
          <p:nvPr>
            <p:ph idx="10" type="dt"/>
          </p:nvPr>
        </p:nvSpPr>
        <p:spPr>
          <a:xfrm>
            <a:off x="8595360" y="6356350"/>
            <a:ext cx="291084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0" name="Google Shape;10;p12"/>
          <p:cNvSpPr txBox="1"/>
          <p:nvPr>
            <p:ph idx="11" type="ftr"/>
          </p:nvPr>
        </p:nvSpPr>
        <p:spPr>
          <a:xfrm>
            <a:off x="685800" y="6355845"/>
            <a:ext cx="7772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1" name="Google Shape;11;p12"/>
          <p:cNvSpPr txBox="1"/>
          <p:nvPr>
            <p:ph idx="12" type="sldNum"/>
          </p:nvPr>
        </p:nvSpPr>
        <p:spPr>
          <a:xfrm>
            <a:off x="8763000" y="38100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
          <p:cNvSpPr txBox="1"/>
          <p:nvPr>
            <p:ph idx="1" type="subTitle"/>
          </p:nvPr>
        </p:nvSpPr>
        <p:spPr>
          <a:xfrm>
            <a:off x="3473015" y="2464323"/>
            <a:ext cx="6122123" cy="167091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t/>
            </a:r>
            <a:endParaRPr/>
          </a:p>
          <a:p>
            <a:pPr indent="0" lvl="0" marL="0" rtl="0" algn="l">
              <a:lnSpc>
                <a:spcPct val="90000"/>
              </a:lnSpc>
              <a:spcBef>
                <a:spcPts val="0"/>
              </a:spcBef>
              <a:spcAft>
                <a:spcPts val="0"/>
              </a:spcAft>
              <a:buClr>
                <a:schemeClr val="lt1"/>
              </a:buClr>
              <a:buSzPts val="2000"/>
              <a:buNone/>
            </a:pPr>
            <a:r>
              <a:t/>
            </a:r>
            <a:endParaRPr/>
          </a:p>
          <a:p>
            <a:pPr indent="0" lvl="0" marL="0" rtl="0" algn="l">
              <a:lnSpc>
                <a:spcPct val="90000"/>
              </a:lnSpc>
              <a:spcBef>
                <a:spcPts val="0"/>
              </a:spcBef>
              <a:spcAft>
                <a:spcPts val="0"/>
              </a:spcAft>
              <a:buClr>
                <a:schemeClr val="lt1"/>
              </a:buClr>
              <a:buSzPts val="2000"/>
              <a:buNone/>
            </a:pPr>
            <a:r>
              <a:t/>
            </a:r>
            <a:endParaRPr/>
          </a:p>
        </p:txBody>
      </p:sp>
      <p:sp>
        <p:nvSpPr>
          <p:cNvPr id="141" name="Google Shape;141;p1"/>
          <p:cNvSpPr txBox="1"/>
          <p:nvPr>
            <p:ph type="ctrTitle"/>
          </p:nvPr>
        </p:nvSpPr>
        <p:spPr>
          <a:xfrm>
            <a:off x="418011" y="3299779"/>
            <a:ext cx="11518323" cy="126475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SzPts val="5000"/>
              <a:buNone/>
            </a:pPr>
            <a:r>
              <a:rPr b="1" lang="fr-FR" sz="5000">
                <a:solidFill>
                  <a:srgbClr val="D15E00"/>
                </a:solidFill>
              </a:rPr>
              <a:t>LES</a:t>
            </a:r>
            <a:br>
              <a:rPr b="1" lang="fr-FR" sz="5000">
                <a:solidFill>
                  <a:srgbClr val="D15E00"/>
                </a:solidFill>
              </a:rPr>
            </a:br>
            <a:r>
              <a:rPr b="1" lang="fr-FR" sz="5000">
                <a:solidFill>
                  <a:srgbClr val="D15E00"/>
                </a:solidFill>
              </a:rPr>
              <a:t>OBJECTIFS DE DEVELOPPEMENT DURABLE ODD: </a:t>
            </a:r>
            <a:br>
              <a:rPr b="1" lang="fr-FR" sz="5000">
                <a:solidFill>
                  <a:srgbClr val="D15E00"/>
                </a:solidFill>
              </a:rPr>
            </a:br>
            <a:r>
              <a:rPr b="1" lang="fr-FR" sz="5000">
                <a:solidFill>
                  <a:srgbClr val="D15E00"/>
                </a:solidFill>
              </a:rPr>
              <a:t>ZOOM SUR L’ODD10</a:t>
            </a:r>
            <a:endParaRPr b="1" sz="5000">
              <a:solidFill>
                <a:srgbClr val="D15E00"/>
              </a:solidFill>
            </a:endParaRPr>
          </a:p>
        </p:txBody>
      </p:sp>
      <p:pic>
        <p:nvPicPr>
          <p:cNvPr id="142" name="Google Shape;142;p1"/>
          <p:cNvPicPr preferRelativeResize="0"/>
          <p:nvPr/>
        </p:nvPicPr>
        <p:blipFill rotWithShape="1">
          <a:blip r:embed="rId3">
            <a:alphaModFix/>
          </a:blip>
          <a:srcRect b="1886" l="0" r="0" t="1886"/>
          <a:stretch/>
        </p:blipFill>
        <p:spPr>
          <a:xfrm>
            <a:off x="10075817" y="-14987"/>
            <a:ext cx="2116200" cy="2116200"/>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1800"/>
              <a:buNone/>
            </a:pPr>
            <a:r>
              <a:rPr b="1" lang="fr-FR">
                <a:solidFill>
                  <a:schemeClr val="lt1"/>
                </a:solidFill>
              </a:rPr>
              <a:t>PRESENTE PAR : </a:t>
            </a:r>
            <a:endParaRPr b="1">
              <a:solidFill>
                <a:schemeClr val="lt1"/>
              </a:solidFill>
            </a:endParaRPr>
          </a:p>
        </p:txBody>
      </p:sp>
      <p:sp>
        <p:nvSpPr>
          <p:cNvPr id="148" name="Google Shape;148;p30"/>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lang="fr-FR"/>
              <a:t> Bénédicta Kpenassou ALOAKINNOU</a:t>
            </a:r>
            <a:endParaRPr/>
          </a:p>
          <a:p>
            <a:pPr indent="-228600" lvl="0" marL="457200" rtl="0" algn="l">
              <a:lnSpc>
                <a:spcPct val="90000"/>
              </a:lnSpc>
              <a:spcBef>
                <a:spcPts val="1000"/>
              </a:spcBef>
              <a:spcAft>
                <a:spcPts val="0"/>
              </a:spcAft>
              <a:buClr>
                <a:schemeClr val="lt1"/>
              </a:buClr>
              <a:buSzPts val="1800"/>
              <a:buNone/>
            </a:pPr>
            <a:r>
              <a:t/>
            </a:r>
            <a:endParaRPr/>
          </a:p>
          <a:p>
            <a:pPr indent="-342900" lvl="0" marL="457200" rtl="0" algn="l">
              <a:lnSpc>
                <a:spcPct val="90000"/>
              </a:lnSpc>
              <a:spcBef>
                <a:spcPts val="1000"/>
              </a:spcBef>
              <a:spcAft>
                <a:spcPts val="0"/>
              </a:spcAft>
              <a:buClr>
                <a:schemeClr val="lt1"/>
              </a:buClr>
              <a:buSzPts val="1800"/>
              <a:buChar char="•"/>
            </a:pPr>
            <a:r>
              <a:rPr b="1" i="1" lang="fr-FR">
                <a:solidFill>
                  <a:srgbClr val="2376B8"/>
                </a:solidFill>
              </a:rPr>
              <a:t>Présidente FJAD-ONG</a:t>
            </a:r>
            <a:endParaRPr/>
          </a:p>
          <a:p>
            <a:pPr indent="-342900" lvl="0" marL="457200" rtl="0" algn="l">
              <a:lnSpc>
                <a:spcPct val="90000"/>
              </a:lnSpc>
              <a:spcBef>
                <a:spcPts val="1000"/>
              </a:spcBef>
              <a:spcAft>
                <a:spcPts val="0"/>
              </a:spcAft>
              <a:buClr>
                <a:schemeClr val="lt1"/>
              </a:buClr>
              <a:buSzPts val="1800"/>
              <a:buChar char="•"/>
            </a:pPr>
            <a:r>
              <a:rPr b="1" i="1" lang="fr-FR">
                <a:solidFill>
                  <a:srgbClr val="2376B8"/>
                </a:solidFill>
              </a:rPr>
              <a:t>Alumnae Yali Dakar session 14</a:t>
            </a:r>
            <a:endParaRPr b="1" i="1">
              <a:solidFill>
                <a:srgbClr val="2376B8"/>
              </a:solidFill>
            </a:endParaRPr>
          </a:p>
          <a:p>
            <a:pPr indent="-342900" lvl="0" marL="457200" rtl="0" algn="l">
              <a:lnSpc>
                <a:spcPct val="90000"/>
              </a:lnSpc>
              <a:spcBef>
                <a:spcPts val="1000"/>
              </a:spcBef>
              <a:spcAft>
                <a:spcPts val="0"/>
              </a:spcAft>
              <a:buClr>
                <a:schemeClr val="lt1"/>
              </a:buClr>
              <a:buSzPts val="1800"/>
              <a:buChar char="•"/>
            </a:pPr>
            <a:r>
              <a:rPr b="1" i="1" lang="fr-FR">
                <a:solidFill>
                  <a:srgbClr val="2376B8"/>
                </a:solidFill>
              </a:rPr>
              <a:t> Activiste des droits des femmes/filles</a:t>
            </a:r>
            <a:endParaRPr/>
          </a:p>
          <a:p>
            <a:pPr indent="-228600" lvl="0" marL="457200" rtl="0" algn="l">
              <a:lnSpc>
                <a:spcPct val="90000"/>
              </a:lnSpc>
              <a:spcBef>
                <a:spcPts val="1000"/>
              </a:spcBef>
              <a:spcAft>
                <a:spcPts val="0"/>
              </a:spcAft>
              <a:buClr>
                <a:schemeClr val="lt1"/>
              </a:buClr>
              <a:buSzPts val="1800"/>
              <a:buNone/>
            </a:pPr>
            <a:r>
              <a:t/>
            </a:r>
            <a:endParaRPr/>
          </a:p>
        </p:txBody>
      </p:sp>
      <p:pic>
        <p:nvPicPr>
          <p:cNvPr id="149" name="Google Shape;149;p30"/>
          <p:cNvPicPr preferRelativeResize="0"/>
          <p:nvPr/>
        </p:nvPicPr>
        <p:blipFill rotWithShape="1">
          <a:blip r:embed="rId3">
            <a:alphaModFix/>
          </a:blip>
          <a:srcRect b="23939" l="0" r="0" t="6237"/>
          <a:stretch/>
        </p:blipFill>
        <p:spPr>
          <a:xfrm>
            <a:off x="6270019" y="1891145"/>
            <a:ext cx="5138362" cy="4788512"/>
          </a:xfrm>
          <a:prstGeom prst="rect">
            <a:avLst/>
          </a:prstGeom>
          <a:noFill/>
          <a:ln>
            <a:noFill/>
          </a:ln>
        </p:spPr>
      </p:pic>
      <p:pic>
        <p:nvPicPr>
          <p:cNvPr id="150" name="Google Shape;150;p30"/>
          <p:cNvPicPr preferRelativeResize="0"/>
          <p:nvPr/>
        </p:nvPicPr>
        <p:blipFill rotWithShape="1">
          <a:blip r:embed="rId4">
            <a:alphaModFix/>
          </a:blip>
          <a:srcRect b="1886" l="0" r="0" t="1886"/>
          <a:stretch/>
        </p:blipFill>
        <p:spPr>
          <a:xfrm>
            <a:off x="32650" y="0"/>
            <a:ext cx="2057400" cy="2057400"/>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1"/>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1800"/>
              <a:buNone/>
            </a:pPr>
            <a:r>
              <a:rPr lang="fr-FR"/>
              <a:t>INTRODUCTION</a:t>
            </a:r>
            <a:endParaRPr/>
          </a:p>
        </p:txBody>
      </p:sp>
      <p:sp>
        <p:nvSpPr>
          <p:cNvPr id="156" name="Google Shape;156;p31"/>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p>
            <a:pPr indent="-342900" lvl="0" marL="457200" rtl="0" algn="just">
              <a:lnSpc>
                <a:spcPct val="90000"/>
              </a:lnSpc>
              <a:spcBef>
                <a:spcPts val="1000"/>
              </a:spcBef>
              <a:spcAft>
                <a:spcPts val="0"/>
              </a:spcAft>
              <a:buSzPts val="1800"/>
              <a:buChar char="•"/>
            </a:pPr>
            <a:r>
              <a:rPr lang="fr-FR"/>
              <a:t>Les Objectifs de développement durable (ODD) ont été adoptés par l’Organisation des Nations unies.</a:t>
            </a:r>
            <a:endParaRPr/>
          </a:p>
          <a:p>
            <a:pPr indent="-228600" lvl="0" marL="457200" rtl="0" algn="l">
              <a:lnSpc>
                <a:spcPct val="90000"/>
              </a:lnSpc>
              <a:spcBef>
                <a:spcPts val="1000"/>
              </a:spcBef>
              <a:spcAft>
                <a:spcPts val="0"/>
              </a:spcAft>
              <a:buClr>
                <a:schemeClr val="lt1"/>
              </a:buClr>
              <a:buSzPts val="1800"/>
              <a:buNone/>
            </a:pPr>
            <a:r>
              <a:t/>
            </a:r>
            <a:endParaRPr/>
          </a:p>
          <a:p>
            <a:pPr indent="-342900" lvl="0" marL="457200" rtl="0" algn="just">
              <a:lnSpc>
                <a:spcPct val="90000"/>
              </a:lnSpc>
              <a:spcBef>
                <a:spcPts val="1000"/>
              </a:spcBef>
              <a:spcAft>
                <a:spcPts val="0"/>
              </a:spcAft>
              <a:buSzPts val="1800"/>
              <a:buChar char="•"/>
            </a:pPr>
            <a:r>
              <a:rPr lang="fr-FR"/>
              <a:t>Ils constituent l’Agenda 2030, qui associe à chaque objectif des cibles à atteindre à l’horizon 2030, en vue d’« éradiquer la pauvreté, protéger la planète et garantir la prospérité pour tous ».</a:t>
            </a:r>
            <a:endParaRPr/>
          </a:p>
        </p:txBody>
      </p:sp>
      <p:sp>
        <p:nvSpPr>
          <p:cNvPr id="157" name="Google Shape;157;p31"/>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lt1"/>
              </a:buClr>
              <a:buSzPts val="1800"/>
              <a:buChar char="•"/>
            </a:pPr>
            <a:r>
              <a:rPr lang="fr-FR"/>
              <a:t>UN APPEL A L’ACTION</a:t>
            </a:r>
            <a:endParaRPr/>
          </a:p>
          <a:p>
            <a:pPr indent="-342900" lvl="0" marL="457200" rtl="0" algn="l">
              <a:lnSpc>
                <a:spcPct val="90000"/>
              </a:lnSpc>
              <a:spcBef>
                <a:spcPts val="1000"/>
              </a:spcBef>
              <a:spcAft>
                <a:spcPts val="0"/>
              </a:spcAft>
              <a:buClr>
                <a:schemeClr val="lt1"/>
              </a:buClr>
              <a:buSzPts val="1800"/>
              <a:buChar char="•"/>
            </a:pPr>
            <a:r>
              <a:rPr lang="fr-FR"/>
              <a:t>UNE MISSION</a:t>
            </a:r>
            <a:endParaRPr/>
          </a:p>
          <a:p>
            <a:pPr indent="-342900" lvl="0" marL="457200" rtl="0" algn="l">
              <a:lnSpc>
                <a:spcPct val="90000"/>
              </a:lnSpc>
              <a:spcBef>
                <a:spcPts val="1000"/>
              </a:spcBef>
              <a:spcAft>
                <a:spcPts val="0"/>
              </a:spcAft>
              <a:buClr>
                <a:schemeClr val="lt1"/>
              </a:buClr>
              <a:buSzPts val="1800"/>
              <a:buChar char="•"/>
            </a:pPr>
            <a:r>
              <a:rPr lang="fr-FR"/>
              <a:t>UN ENGAGEMENT</a:t>
            </a:r>
            <a:endParaRPr/>
          </a:p>
          <a:p>
            <a:pPr indent="0" lvl="0" marL="114300" rtl="0" algn="l">
              <a:lnSpc>
                <a:spcPct val="90000"/>
              </a:lnSpc>
              <a:spcBef>
                <a:spcPts val="1000"/>
              </a:spcBef>
              <a:spcAft>
                <a:spcPts val="0"/>
              </a:spcAft>
              <a:buSzPts val="1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3"/>
          <p:cNvPicPr preferRelativeResize="0"/>
          <p:nvPr/>
        </p:nvPicPr>
        <p:blipFill rotWithShape="1">
          <a:blip r:embed="rId3">
            <a:alphaModFix/>
          </a:blip>
          <a:srcRect b="0" l="0" r="0" t="0"/>
          <a:stretch/>
        </p:blipFill>
        <p:spPr>
          <a:xfrm>
            <a:off x="2408192" y="1152798"/>
            <a:ext cx="771525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br>
              <a:rPr lang="fr-FR"/>
            </a:br>
            <a:endParaRPr/>
          </a:p>
        </p:txBody>
      </p:sp>
      <p:sp>
        <p:nvSpPr>
          <p:cNvPr id="168" name="Google Shape;168;p2"/>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fontScale="92500"/>
          </a:bodyPr>
          <a:lstStyle/>
          <a:p>
            <a:pPr indent="0" lvl="0" marL="0" rtl="0" algn="just">
              <a:lnSpc>
                <a:spcPct val="150000"/>
              </a:lnSpc>
              <a:spcBef>
                <a:spcPts val="0"/>
              </a:spcBef>
              <a:spcAft>
                <a:spcPts val="0"/>
              </a:spcAft>
              <a:buClr>
                <a:schemeClr val="lt1"/>
              </a:buClr>
              <a:buSzPct val="100000"/>
              <a:buNone/>
            </a:pPr>
            <a:r>
              <a:rPr lang="fr-FR"/>
              <a:t>La société actuelle est encore rythmée par une </a:t>
            </a:r>
            <a:r>
              <a:rPr b="1" lang="fr-FR">
                <a:solidFill>
                  <a:srgbClr val="C00000"/>
                </a:solidFill>
              </a:rPr>
              <a:t>proéminence des inégalités du genre </a:t>
            </a:r>
            <a:r>
              <a:rPr lang="fr-FR"/>
              <a:t>marquées par </a:t>
            </a:r>
            <a:endParaRPr/>
          </a:p>
          <a:p>
            <a:pPr indent="-228600" lvl="0" marL="228600" rtl="0" algn="just">
              <a:lnSpc>
                <a:spcPct val="150000"/>
              </a:lnSpc>
              <a:spcBef>
                <a:spcPts val="1000"/>
              </a:spcBef>
              <a:spcAft>
                <a:spcPts val="0"/>
              </a:spcAft>
              <a:buSzPct val="100000"/>
              <a:buChar char="•"/>
            </a:pPr>
            <a:r>
              <a:rPr lang="fr-FR"/>
              <a:t>la pauvreté, la faim, le sida, la discrimination des personnes vivant avec un handicap, les difficultés liées à l’accès aux soins, la discrimination à l’égard des femmes et des filles…</a:t>
            </a:r>
            <a:endParaRPr/>
          </a:p>
        </p:txBody>
      </p:sp>
      <p:sp>
        <p:nvSpPr>
          <p:cNvPr id="169" name="Google Shape;169;p2"/>
          <p:cNvSpPr txBox="1"/>
          <p:nvPr>
            <p:ph idx="2" type="body"/>
          </p:nvPr>
        </p:nvSpPr>
        <p:spPr>
          <a:xfrm>
            <a:off x="3969326" y="717466"/>
            <a:ext cx="5334000" cy="667197"/>
          </a:xfrm>
          <a:prstGeom prst="rect">
            <a:avLst/>
          </a:prstGeom>
          <a:noFill/>
          <a:ln>
            <a:noFill/>
          </a:ln>
        </p:spPr>
        <p:txBody>
          <a:bodyPr anchorCtr="0" anchor="t" bIns="45700" lIns="91425" spcFirstLastPara="1" rIns="91425" wrap="square" tIns="45700">
            <a:noAutofit/>
          </a:bodyPr>
          <a:lstStyle/>
          <a:p>
            <a:pPr indent="-99377" lvl="0" marL="228600" rtl="0" algn="ctr">
              <a:lnSpc>
                <a:spcPct val="90000"/>
              </a:lnSpc>
              <a:spcBef>
                <a:spcPts val="0"/>
              </a:spcBef>
              <a:spcAft>
                <a:spcPts val="0"/>
              </a:spcAft>
              <a:buSzPts val="2200"/>
              <a:buNone/>
            </a:pPr>
            <a:r>
              <a:rPr b="1" lang="fr-FR" sz="4400"/>
              <a:t>INTRODUCTION</a:t>
            </a:r>
            <a:endParaRPr b="1" sz="4400"/>
          </a:p>
        </p:txBody>
      </p:sp>
      <p:pic>
        <p:nvPicPr>
          <p:cNvPr id="170" name="Google Shape;170;p2"/>
          <p:cNvPicPr preferRelativeResize="0"/>
          <p:nvPr/>
        </p:nvPicPr>
        <p:blipFill rotWithShape="1">
          <a:blip r:embed="rId3">
            <a:alphaModFix/>
          </a:blip>
          <a:srcRect b="0" l="0" r="0" t="0"/>
          <a:stretch/>
        </p:blipFill>
        <p:spPr>
          <a:xfrm>
            <a:off x="6489000" y="2322025"/>
            <a:ext cx="4892926" cy="3653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p4"/>
          <p:cNvPicPr preferRelativeResize="0"/>
          <p:nvPr/>
        </p:nvPicPr>
        <p:blipFill rotWithShape="1">
          <a:blip r:embed="rId3">
            <a:alphaModFix/>
          </a:blip>
          <a:srcRect b="0" l="0" r="0" t="0"/>
          <a:stretch/>
        </p:blipFill>
        <p:spPr>
          <a:xfrm>
            <a:off x="5891348" y="2080260"/>
            <a:ext cx="6156960" cy="3818386"/>
          </a:xfrm>
          <a:prstGeom prst="rect">
            <a:avLst/>
          </a:prstGeom>
          <a:noFill/>
          <a:ln>
            <a:noFill/>
          </a:ln>
        </p:spPr>
      </p:pic>
      <p:sp>
        <p:nvSpPr>
          <p:cNvPr id="176" name="Google Shape;176;p4"/>
          <p:cNvSpPr txBox="1"/>
          <p:nvPr>
            <p:ph type="title"/>
          </p:nvPr>
        </p:nvSpPr>
        <p:spPr>
          <a:xfrm>
            <a:off x="2895600" y="985157"/>
            <a:ext cx="8610600" cy="77704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Century Gothic"/>
              <a:buNone/>
            </a:pPr>
            <a:r>
              <a:rPr b="1" lang="fr-FR" sz="4400"/>
              <a:t>APPEL A ACTION</a:t>
            </a:r>
            <a:endParaRPr b="1" sz="4400"/>
          </a:p>
        </p:txBody>
      </p:sp>
      <p:sp>
        <p:nvSpPr>
          <p:cNvPr id="177" name="Google Shape;177;p4"/>
          <p:cNvSpPr txBox="1"/>
          <p:nvPr>
            <p:ph idx="1" type="body"/>
          </p:nvPr>
        </p:nvSpPr>
        <p:spPr>
          <a:xfrm>
            <a:off x="228600" y="2080260"/>
            <a:ext cx="5334000" cy="4294414"/>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just">
              <a:lnSpc>
                <a:spcPct val="90000"/>
              </a:lnSpc>
              <a:spcBef>
                <a:spcPts val="1000"/>
              </a:spcBef>
              <a:spcAft>
                <a:spcPts val="0"/>
              </a:spcAft>
              <a:buSzPct val="108108"/>
              <a:buChar char="•"/>
            </a:pPr>
            <a:r>
              <a:rPr lang="fr-FR"/>
              <a:t>Les Objectifs de développement durable (ODD), également nommés Objectifs mondiaux, sont un appel mondial à agir pour éradiquer la pauvreté, protéger la Planète et faire en sorte que tous les êtres humains vivent dans la paix et la prospérité.</a:t>
            </a:r>
            <a:endParaRPr/>
          </a:p>
          <a:p>
            <a:pPr indent="-228600" lvl="0" marL="228600" rtl="0" algn="l">
              <a:lnSpc>
                <a:spcPct val="90000"/>
              </a:lnSpc>
              <a:spcBef>
                <a:spcPts val="1000"/>
              </a:spcBef>
              <a:spcAft>
                <a:spcPts val="0"/>
              </a:spcAft>
              <a:buSzPct val="108108"/>
              <a:buChar char="•"/>
            </a:pPr>
            <a:r>
              <a:rPr lang="fr-FR"/>
              <a:t>17 ODD « intégrés »</a:t>
            </a:r>
            <a:endParaRPr/>
          </a:p>
          <a:p>
            <a:pPr indent="-228600" lvl="0" marL="228600" rtl="0" algn="just">
              <a:lnSpc>
                <a:spcPct val="90000"/>
              </a:lnSpc>
              <a:spcBef>
                <a:spcPts val="1000"/>
              </a:spcBef>
              <a:spcAft>
                <a:spcPts val="0"/>
              </a:spcAft>
              <a:buSzPct val="108108"/>
              <a:buChar char="•"/>
            </a:pPr>
            <a:r>
              <a:rPr lang="fr-FR"/>
              <a:t> intégrés - reconnaissant que les interventions dans un domaine affecteront les résultats dans d'autres et que le développement doit équilibrer les aspects sociaux, économiques et environnementaux.</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2"/>
          <p:cNvSpPr txBox="1"/>
          <p:nvPr>
            <p:ph type="title"/>
          </p:nvPr>
        </p:nvSpPr>
        <p:spPr>
          <a:xfrm>
            <a:off x="2895600" y="764373"/>
            <a:ext cx="8610600" cy="95992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fr-FR" sz="4400"/>
              <a:t>UNE MISSION</a:t>
            </a:r>
            <a:endParaRPr b="1" sz="4400"/>
          </a:p>
        </p:txBody>
      </p:sp>
      <p:sp>
        <p:nvSpPr>
          <p:cNvPr id="183" name="Google Shape;183;p32"/>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lt1"/>
              </a:buClr>
              <a:buSzPts val="1800"/>
              <a:buChar char="•"/>
            </a:pPr>
            <a:r>
              <a:rPr lang="fr-FR"/>
              <a:t>Chaque citoyen a pour mission de travailler à la concrétisation des ODD</a:t>
            </a:r>
            <a:endParaRPr/>
          </a:p>
          <a:p>
            <a:pPr indent="-342900" lvl="0" marL="457200" rtl="0" algn="l">
              <a:lnSpc>
                <a:spcPct val="90000"/>
              </a:lnSpc>
              <a:spcBef>
                <a:spcPts val="1000"/>
              </a:spcBef>
              <a:spcAft>
                <a:spcPts val="0"/>
              </a:spcAft>
              <a:buClr>
                <a:schemeClr val="lt1"/>
              </a:buClr>
              <a:buSzPts val="1800"/>
              <a:buChar char="•"/>
            </a:pPr>
            <a:r>
              <a:rPr lang="fr-FR"/>
              <a:t>Les OSCs travaillent tous dans la mission de la réalisation d’un ODD</a:t>
            </a:r>
            <a:endParaRPr/>
          </a:p>
          <a:p>
            <a:pPr indent="-342900" lvl="0" marL="457200" rtl="0" algn="l">
              <a:lnSpc>
                <a:spcPct val="90000"/>
              </a:lnSpc>
              <a:spcBef>
                <a:spcPts val="1000"/>
              </a:spcBef>
              <a:spcAft>
                <a:spcPts val="0"/>
              </a:spcAft>
              <a:buClr>
                <a:schemeClr val="lt1"/>
              </a:buClr>
              <a:buSzPts val="1800"/>
              <a:buChar char="•"/>
            </a:pPr>
            <a:r>
              <a:rPr lang="fr-FR"/>
              <a:t>Votre mission ?</a:t>
            </a:r>
            <a:endParaRPr/>
          </a:p>
          <a:p>
            <a:pPr indent="-342900" lvl="0" marL="457200" rtl="0" algn="l">
              <a:lnSpc>
                <a:spcPct val="90000"/>
              </a:lnSpc>
              <a:spcBef>
                <a:spcPts val="1000"/>
              </a:spcBef>
              <a:spcAft>
                <a:spcPts val="0"/>
              </a:spcAft>
              <a:buClr>
                <a:schemeClr val="lt1"/>
              </a:buClr>
              <a:buSzPts val="1800"/>
              <a:buChar char="•"/>
            </a:pPr>
            <a:r>
              <a:rPr lang="fr-FR"/>
              <a:t>LA NOTRE…..</a:t>
            </a:r>
            <a:endParaRPr/>
          </a:p>
        </p:txBody>
      </p:sp>
      <p:sp>
        <p:nvSpPr>
          <p:cNvPr id="184" name="Google Shape;184;p32"/>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1000"/>
              </a:spcBef>
              <a:spcAft>
                <a:spcPts val="0"/>
              </a:spcAft>
              <a:buClr>
                <a:schemeClr val="lt1"/>
              </a:buClr>
              <a:buSzPts val="1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5"/>
          <p:cNvSpPr txBox="1"/>
          <p:nvPr>
            <p:ph type="title"/>
          </p:nvPr>
        </p:nvSpPr>
        <p:spPr>
          <a:xfrm>
            <a:off x="2895600" y="764373"/>
            <a:ext cx="8610600" cy="102523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Century Gothic"/>
              <a:buNone/>
            </a:pPr>
            <a:r>
              <a:rPr b="1" lang="fr-FR" sz="4400"/>
              <a:t>MISSION</a:t>
            </a:r>
            <a:endParaRPr b="1" sz="4400"/>
          </a:p>
        </p:txBody>
      </p:sp>
      <p:sp>
        <p:nvSpPr>
          <p:cNvPr id="190" name="Google Shape;190;p5"/>
          <p:cNvSpPr txBox="1"/>
          <p:nvPr>
            <p:ph idx="1" type="body"/>
          </p:nvPr>
        </p:nvSpPr>
        <p:spPr>
          <a:xfrm>
            <a:off x="685800" y="2194559"/>
            <a:ext cx="5334000" cy="4024125"/>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1000"/>
              </a:spcBef>
              <a:spcAft>
                <a:spcPts val="0"/>
              </a:spcAft>
              <a:buClr>
                <a:schemeClr val="lt1"/>
              </a:buClr>
              <a:buSzPts val="2200"/>
              <a:buChar char="•"/>
            </a:pPr>
            <a:r>
              <a:rPr lang="fr-FR"/>
              <a:t>Susciter le changement social et briser les pratiques patriarcales afin d’offrir aux filles l’occasion d’avoir des modèles, de croire en elles et d’avoir les mêmes opportunités d’éducation, d’instruction et d’insertion s’imposait.</a:t>
            </a:r>
            <a:endParaRPr/>
          </a:p>
          <a:p>
            <a:pPr indent="-228600" lvl="0" marL="228600" rtl="0" algn="l">
              <a:lnSpc>
                <a:spcPct val="90000"/>
              </a:lnSpc>
              <a:spcBef>
                <a:spcPts val="1000"/>
              </a:spcBef>
              <a:spcAft>
                <a:spcPts val="0"/>
              </a:spcAft>
              <a:buClr>
                <a:schemeClr val="lt1"/>
              </a:buClr>
              <a:buSzPts val="2200"/>
              <a:buChar char="•"/>
            </a:pPr>
            <a:r>
              <a:rPr lang="fr-FR"/>
              <a:t>Une seule mission, </a:t>
            </a:r>
            <a:r>
              <a:rPr b="1" lang="fr-FR" sz="2400">
                <a:solidFill>
                  <a:schemeClr val="accent4"/>
                </a:solidFill>
              </a:rPr>
              <a:t>BRISER LES INEGALITES.</a:t>
            </a:r>
            <a:endParaRPr b="1" sz="2400">
              <a:solidFill>
                <a:schemeClr val="accent4"/>
              </a:solidFill>
            </a:endParaRPr>
          </a:p>
          <a:p>
            <a:pPr indent="-99377" lvl="0" marL="228600" rtl="0" algn="l">
              <a:lnSpc>
                <a:spcPct val="90000"/>
              </a:lnSpc>
              <a:spcBef>
                <a:spcPts val="1000"/>
              </a:spcBef>
              <a:spcAft>
                <a:spcPts val="0"/>
              </a:spcAft>
              <a:buClr>
                <a:schemeClr val="lt1"/>
              </a:buClr>
              <a:buSzPts val="2200"/>
              <a:buNone/>
            </a:pPr>
            <a:r>
              <a:t/>
            </a:r>
            <a:endParaRPr/>
          </a:p>
          <a:p>
            <a:pPr indent="-99377" lvl="0" marL="228600" rtl="0" algn="l">
              <a:lnSpc>
                <a:spcPct val="90000"/>
              </a:lnSpc>
              <a:spcBef>
                <a:spcPts val="1000"/>
              </a:spcBef>
              <a:spcAft>
                <a:spcPts val="0"/>
              </a:spcAft>
              <a:buClr>
                <a:schemeClr val="lt1"/>
              </a:buClr>
              <a:buSzPts val="2200"/>
              <a:buNone/>
            </a:pPr>
            <a:r>
              <a:t/>
            </a:r>
            <a:endParaRPr/>
          </a:p>
          <a:p>
            <a:pPr indent="-99377" lvl="0" marL="228600" rtl="0" algn="l">
              <a:lnSpc>
                <a:spcPct val="90000"/>
              </a:lnSpc>
              <a:spcBef>
                <a:spcPts val="1000"/>
              </a:spcBef>
              <a:spcAft>
                <a:spcPts val="0"/>
              </a:spcAft>
              <a:buClr>
                <a:schemeClr val="lt1"/>
              </a:buClr>
              <a:buSzPts val="2200"/>
              <a:buNone/>
            </a:pPr>
            <a:r>
              <a:t/>
            </a:r>
            <a:endParaRPr/>
          </a:p>
          <a:p>
            <a:pPr indent="-99377" lvl="0" marL="228600" rtl="0" algn="l">
              <a:lnSpc>
                <a:spcPct val="90000"/>
              </a:lnSpc>
              <a:spcBef>
                <a:spcPts val="1000"/>
              </a:spcBef>
              <a:spcAft>
                <a:spcPts val="0"/>
              </a:spcAft>
              <a:buClr>
                <a:schemeClr val="lt1"/>
              </a:buClr>
              <a:buSzPts val="2200"/>
              <a:buNone/>
            </a:pPr>
            <a:r>
              <a:t/>
            </a:r>
            <a:endParaRPr/>
          </a:p>
          <a:p>
            <a:pPr indent="-99377" lvl="0" marL="228600" rtl="0" algn="l">
              <a:lnSpc>
                <a:spcPct val="90000"/>
              </a:lnSpc>
              <a:spcBef>
                <a:spcPts val="1000"/>
              </a:spcBef>
              <a:spcAft>
                <a:spcPts val="0"/>
              </a:spcAft>
              <a:buClr>
                <a:schemeClr val="lt1"/>
              </a:buClr>
              <a:buSzPts val="2200"/>
              <a:buNone/>
            </a:pPr>
            <a:r>
              <a:t/>
            </a:r>
            <a:endParaRPr/>
          </a:p>
        </p:txBody>
      </p:sp>
      <p:sp>
        <p:nvSpPr>
          <p:cNvPr id="191" name="Google Shape;191;p5"/>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chemeClr val="lt1"/>
              </a:buClr>
              <a:buSzPts val="2200"/>
              <a:buChar char="•"/>
            </a:pPr>
            <a:r>
              <a:rPr lang="fr-FR"/>
              <a:t>La mission principale de la FJAD-ONG est de briser toutes sortes d’inégalités, sociales, culturelles, physiques, toucher ainsi les sensibilités, briser les barrières des limites des femmes, influencer le monde, de même que nos sœurs par nos actions, leur donner envie et la possibilité de changer les choses, de dépasser les considérations coutumières et atteindre ainsi notre vision.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3"/>
          <p:cNvSpPr txBox="1"/>
          <p:nvPr>
            <p:ph type="title"/>
          </p:nvPr>
        </p:nvSpPr>
        <p:spPr>
          <a:xfrm>
            <a:off x="2895600" y="764373"/>
            <a:ext cx="8610600" cy="94686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fr-FR" sz="4800"/>
              <a:t>MISSION</a:t>
            </a:r>
            <a:endParaRPr b="1" sz="4800"/>
          </a:p>
        </p:txBody>
      </p:sp>
      <p:sp>
        <p:nvSpPr>
          <p:cNvPr id="197" name="Google Shape;197;p33"/>
          <p:cNvSpPr txBox="1"/>
          <p:nvPr>
            <p:ph idx="1" type="body"/>
          </p:nvPr>
        </p:nvSpPr>
        <p:spPr>
          <a:xfrm>
            <a:off x="685799" y="2194559"/>
            <a:ext cx="5362303" cy="4271555"/>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lt1"/>
              </a:buClr>
              <a:buSzPts val="1800"/>
              <a:buChar char="•"/>
            </a:pPr>
            <a:r>
              <a:rPr lang="fr-FR" u="sng"/>
              <a:t>ATTEINDRE L’ODD 5</a:t>
            </a:r>
            <a:endParaRPr/>
          </a:p>
          <a:p>
            <a:pPr indent="0" lvl="0" marL="114300" rtl="0" algn="just">
              <a:lnSpc>
                <a:spcPct val="90000"/>
              </a:lnSpc>
              <a:spcBef>
                <a:spcPts val="1000"/>
              </a:spcBef>
              <a:spcAft>
                <a:spcPts val="0"/>
              </a:spcAft>
              <a:buSzPts val="1800"/>
              <a:buNone/>
            </a:pPr>
            <a:r>
              <a:rPr lang="fr-FR"/>
              <a:t>Objectif 5 : Parvenir à l’égalité des sexes et autonomiser toutes les femmes et les filles. </a:t>
            </a:r>
            <a:endParaRPr/>
          </a:p>
          <a:p>
            <a:pPr indent="0" lvl="0" marL="114300" rtl="0" algn="just">
              <a:lnSpc>
                <a:spcPct val="90000"/>
              </a:lnSpc>
              <a:spcBef>
                <a:spcPts val="1000"/>
              </a:spcBef>
              <a:spcAft>
                <a:spcPts val="0"/>
              </a:spcAft>
              <a:buSzPts val="1800"/>
              <a:buNone/>
            </a:pPr>
            <a:r>
              <a:rPr lang="fr-FR"/>
              <a:t>20 % des femmes et des filles âgées de 15 à 49 ans ont subi des violences physiques ou sexuelles de la part d’un partenaire intime sur une période de 12 mois.</a:t>
            </a:r>
            <a:endParaRPr/>
          </a:p>
          <a:p>
            <a:pPr indent="0" lvl="0" marL="114300" rtl="0" algn="just">
              <a:lnSpc>
                <a:spcPct val="90000"/>
              </a:lnSpc>
              <a:spcBef>
                <a:spcPts val="1000"/>
              </a:spcBef>
              <a:spcAft>
                <a:spcPts val="0"/>
              </a:spcAft>
              <a:buSzPts val="1800"/>
              <a:buNone/>
            </a:pPr>
            <a:r>
              <a:rPr lang="fr-FR"/>
              <a:t>+++ En période de crise</a:t>
            </a:r>
            <a:endParaRPr/>
          </a:p>
          <a:p>
            <a:pPr indent="0" lvl="0" marL="114300" rtl="0" algn="just">
              <a:lnSpc>
                <a:spcPct val="90000"/>
              </a:lnSpc>
              <a:spcBef>
                <a:spcPts val="1000"/>
              </a:spcBef>
              <a:spcAft>
                <a:spcPts val="0"/>
              </a:spcAft>
              <a:buSzPts val="1800"/>
              <a:buNone/>
            </a:pPr>
            <a:r>
              <a:rPr lang="fr-FR"/>
              <a:t>Responsabilité de tous</a:t>
            </a:r>
            <a:endParaRPr/>
          </a:p>
        </p:txBody>
      </p:sp>
      <p:sp>
        <p:nvSpPr>
          <p:cNvPr id="198" name="Google Shape;198;p33"/>
          <p:cNvSpPr txBox="1"/>
          <p:nvPr>
            <p:ph idx="2" type="body"/>
          </p:nvPr>
        </p:nvSpPr>
        <p:spPr>
          <a:xfrm>
            <a:off x="6328955" y="1711233"/>
            <a:ext cx="5466806" cy="5146767"/>
          </a:xfrm>
          <a:prstGeom prst="rect">
            <a:avLst/>
          </a:prstGeom>
          <a:noFill/>
          <a:ln>
            <a:noFill/>
          </a:ln>
        </p:spPr>
        <p:txBody>
          <a:bodyPr anchorCtr="0" anchor="t" bIns="45700" lIns="91425" spcFirstLastPara="1" rIns="91425" wrap="square" tIns="45700">
            <a:normAutofit fontScale="77500" lnSpcReduction="20000"/>
          </a:bodyPr>
          <a:lstStyle/>
          <a:p>
            <a:pPr indent="-342900" lvl="0" marL="457200" rtl="0" algn="l">
              <a:lnSpc>
                <a:spcPct val="90000"/>
              </a:lnSpc>
              <a:spcBef>
                <a:spcPts val="1000"/>
              </a:spcBef>
              <a:spcAft>
                <a:spcPts val="0"/>
              </a:spcAft>
              <a:buClr>
                <a:schemeClr val="lt1"/>
              </a:buClr>
              <a:buSzPct val="82949"/>
              <a:buChar char="•"/>
            </a:pPr>
            <a:r>
              <a:rPr lang="fr-FR" sz="2800" u="sng"/>
              <a:t>ATTEINDRE L’ODD 10</a:t>
            </a:r>
            <a:endParaRPr/>
          </a:p>
          <a:p>
            <a:pPr indent="0" lvl="0" marL="114300" rtl="0" algn="just">
              <a:lnSpc>
                <a:spcPct val="120000"/>
              </a:lnSpc>
              <a:spcBef>
                <a:spcPts val="1000"/>
              </a:spcBef>
              <a:spcAft>
                <a:spcPts val="0"/>
              </a:spcAft>
              <a:buSzPct val="89330"/>
              <a:buNone/>
            </a:pPr>
            <a:r>
              <a:rPr lang="fr-FR" sz="2600"/>
              <a:t>Réduire les inégalités entre les pays et en leur sein.</a:t>
            </a:r>
            <a:endParaRPr/>
          </a:p>
          <a:p>
            <a:pPr indent="0" lvl="0" marL="114300" rtl="0" algn="just">
              <a:lnSpc>
                <a:spcPct val="120000"/>
              </a:lnSpc>
              <a:spcBef>
                <a:spcPts val="1000"/>
              </a:spcBef>
              <a:spcAft>
                <a:spcPts val="0"/>
              </a:spcAft>
              <a:buSzPct val="89330"/>
              <a:buNone/>
            </a:pPr>
            <a:r>
              <a:rPr lang="fr-FR" sz="2600"/>
              <a:t>Le dixième ODD appelle les pays à adapter leurs politiques et législations afin d’accroître les revenus de la part des 40 % les plus pauvres ainsi que de réduire les inégalités salariales qui seraient basées sur le sexe, l’âge, le handicap, l’origine sociale ou ethnique, l’appartenance religieuse. Ce notamment en encourageant la représentation des pays en développement dans la prise de décisions de portée mondiale.</a:t>
            </a:r>
            <a:endParaRPr/>
          </a:p>
          <a:p>
            <a:pPr indent="-228600" lvl="0" marL="457200" rtl="0" algn="l">
              <a:lnSpc>
                <a:spcPct val="90000"/>
              </a:lnSpc>
              <a:spcBef>
                <a:spcPts val="1000"/>
              </a:spcBef>
              <a:spcAft>
                <a:spcPts val="0"/>
              </a:spcAft>
              <a:buClr>
                <a:schemeClr val="lt1"/>
              </a:buClr>
              <a:buSzPct val="105571"/>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6"/>
          <p:cNvSpPr txBox="1"/>
          <p:nvPr>
            <p:ph type="title"/>
          </p:nvPr>
        </p:nvSpPr>
        <p:spPr>
          <a:xfrm>
            <a:off x="2360023" y="515561"/>
            <a:ext cx="8610600" cy="71231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4"/>
              </a:buClr>
              <a:buSzPct val="100000"/>
              <a:buFont typeface="Century Gothic"/>
              <a:buNone/>
            </a:pPr>
            <a:r>
              <a:rPr b="1" lang="fr-FR" sz="5300" cap="none">
                <a:solidFill>
                  <a:schemeClr val="lt1"/>
                </a:solidFill>
              </a:rPr>
              <a:t>MISSION</a:t>
            </a:r>
            <a:r>
              <a:rPr b="1" lang="fr-FR" cap="none">
                <a:solidFill>
                  <a:schemeClr val="accent4"/>
                </a:solidFill>
              </a:rPr>
              <a:t> </a:t>
            </a:r>
            <a:br>
              <a:rPr b="1" lang="fr-FR" cap="none">
                <a:solidFill>
                  <a:schemeClr val="accent4"/>
                </a:solidFill>
              </a:rPr>
            </a:br>
            <a:endParaRPr b="1" cap="none">
              <a:solidFill>
                <a:schemeClr val="accent4"/>
              </a:solidFill>
            </a:endParaRPr>
          </a:p>
        </p:txBody>
      </p:sp>
      <p:pic>
        <p:nvPicPr>
          <p:cNvPr id="204" name="Google Shape;204;p6"/>
          <p:cNvPicPr preferRelativeResize="0"/>
          <p:nvPr/>
        </p:nvPicPr>
        <p:blipFill rotWithShape="1">
          <a:blip r:embed="rId3">
            <a:alphaModFix/>
          </a:blip>
          <a:srcRect b="0" l="0" r="0" t="0"/>
          <a:stretch/>
        </p:blipFill>
        <p:spPr>
          <a:xfrm>
            <a:off x="3298372" y="1227879"/>
            <a:ext cx="5961017" cy="542547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4"/>
          <p:cNvSpPr txBox="1"/>
          <p:nvPr>
            <p:ph type="title"/>
          </p:nvPr>
        </p:nvSpPr>
        <p:spPr>
          <a:xfrm>
            <a:off x="2895600" y="764373"/>
            <a:ext cx="6899366" cy="99911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fr-FR" sz="4400"/>
              <a:t>IMPLICATIONS ?</a:t>
            </a:r>
            <a:endParaRPr b="1" sz="4400"/>
          </a:p>
        </p:txBody>
      </p:sp>
      <p:sp>
        <p:nvSpPr>
          <p:cNvPr id="210" name="Google Shape;210;p34"/>
          <p:cNvSpPr txBox="1"/>
          <p:nvPr>
            <p:ph idx="1" type="body"/>
          </p:nvPr>
        </p:nvSpPr>
        <p:spPr>
          <a:xfrm>
            <a:off x="685800" y="1763486"/>
            <a:ext cx="10820400" cy="4454434"/>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lt1"/>
              </a:buClr>
              <a:buSzPts val="1800"/>
              <a:buChar char="•"/>
            </a:pPr>
            <a:r>
              <a:rPr b="1" lang="fr-FR" sz="2600" u="sng"/>
              <a:t>ODD 10</a:t>
            </a:r>
            <a:endParaRPr/>
          </a:p>
          <a:p>
            <a:pPr indent="-342900" lvl="0" marL="457200" rtl="0" algn="l">
              <a:lnSpc>
                <a:spcPct val="90000"/>
              </a:lnSpc>
              <a:spcBef>
                <a:spcPts val="1000"/>
              </a:spcBef>
              <a:spcAft>
                <a:spcPts val="0"/>
              </a:spcAft>
              <a:buSzPts val="1800"/>
              <a:buFont typeface="Century Gothic"/>
              <a:buChar char="-"/>
            </a:pPr>
            <a:r>
              <a:rPr lang="fr-FR" u="sng"/>
              <a:t>Evolution </a:t>
            </a:r>
            <a:r>
              <a:rPr lang="fr-FR"/>
              <a:t>des revenus des plus pauvres</a:t>
            </a:r>
            <a:endParaRPr/>
          </a:p>
          <a:p>
            <a:pPr indent="-342900" lvl="0" marL="457200" rtl="0" algn="l">
              <a:lnSpc>
                <a:spcPct val="90000"/>
              </a:lnSpc>
              <a:spcBef>
                <a:spcPts val="1000"/>
              </a:spcBef>
              <a:spcAft>
                <a:spcPts val="0"/>
              </a:spcAft>
              <a:buSzPts val="1800"/>
              <a:buFont typeface="Century Gothic"/>
              <a:buChar char="-"/>
            </a:pPr>
            <a:r>
              <a:rPr lang="fr-FR"/>
              <a:t>Autonomisation et intégration</a:t>
            </a:r>
            <a:endParaRPr/>
          </a:p>
          <a:p>
            <a:pPr indent="-342900" lvl="0" marL="457200" rtl="0" algn="l">
              <a:lnSpc>
                <a:spcPct val="90000"/>
              </a:lnSpc>
              <a:spcBef>
                <a:spcPts val="1000"/>
              </a:spcBef>
              <a:spcAft>
                <a:spcPts val="0"/>
              </a:spcAft>
              <a:buSzPts val="1800"/>
              <a:buFont typeface="Century Gothic"/>
              <a:buChar char="-"/>
            </a:pPr>
            <a:r>
              <a:rPr b="1" lang="fr-FR"/>
              <a:t>Égalité des chances</a:t>
            </a:r>
            <a:endParaRPr/>
          </a:p>
          <a:p>
            <a:pPr indent="-342900" lvl="0" marL="457200" rtl="0" algn="l">
              <a:lnSpc>
                <a:spcPct val="90000"/>
              </a:lnSpc>
              <a:spcBef>
                <a:spcPts val="1000"/>
              </a:spcBef>
              <a:spcAft>
                <a:spcPts val="0"/>
              </a:spcAft>
              <a:buSzPts val="1800"/>
              <a:buFont typeface="Century Gothic"/>
              <a:buChar char="-"/>
            </a:pPr>
            <a:r>
              <a:rPr lang="fr-FR"/>
              <a:t>Politiques publiques ciblées au service de l’égalité</a:t>
            </a:r>
            <a:endParaRPr/>
          </a:p>
          <a:p>
            <a:pPr indent="-342900" lvl="0" marL="457200" rtl="0" algn="l">
              <a:lnSpc>
                <a:spcPct val="90000"/>
              </a:lnSpc>
              <a:spcBef>
                <a:spcPts val="1000"/>
              </a:spcBef>
              <a:spcAft>
                <a:spcPts val="0"/>
              </a:spcAft>
              <a:buSzPts val="1800"/>
              <a:buFont typeface="Century Gothic"/>
              <a:buChar char="-"/>
            </a:pPr>
            <a:r>
              <a:rPr lang="fr-FR"/>
              <a:t>Réglementation de la finance</a:t>
            </a:r>
            <a:endParaRPr/>
          </a:p>
          <a:p>
            <a:pPr indent="-342900" lvl="0" marL="457200" rtl="0" algn="l">
              <a:lnSpc>
                <a:spcPct val="90000"/>
              </a:lnSpc>
              <a:spcBef>
                <a:spcPts val="1000"/>
              </a:spcBef>
              <a:spcAft>
                <a:spcPts val="0"/>
              </a:spcAft>
              <a:buSzPts val="1800"/>
              <a:buFont typeface="Century Gothic"/>
              <a:buChar char="-"/>
            </a:pPr>
            <a:r>
              <a:rPr lang="fr-FR"/>
              <a:t>Gouvernance internationale</a:t>
            </a:r>
            <a:endParaRPr/>
          </a:p>
          <a:p>
            <a:pPr indent="-342900" lvl="0" marL="457200" rtl="0" algn="l">
              <a:lnSpc>
                <a:spcPct val="90000"/>
              </a:lnSpc>
              <a:spcBef>
                <a:spcPts val="1000"/>
              </a:spcBef>
              <a:spcAft>
                <a:spcPts val="0"/>
              </a:spcAft>
              <a:buSzPts val="1800"/>
              <a:buFont typeface="Century Gothic"/>
              <a:buChar char="-"/>
            </a:pPr>
            <a:r>
              <a:rPr lang="fr-FR"/>
              <a:t>Migrations</a:t>
            </a:r>
            <a:endParaRPr/>
          </a:p>
          <a:p>
            <a:pPr indent="-342900" lvl="0" marL="457200" rtl="0" algn="l">
              <a:lnSpc>
                <a:spcPct val="90000"/>
              </a:lnSpc>
              <a:spcBef>
                <a:spcPts val="1000"/>
              </a:spcBef>
              <a:spcAft>
                <a:spcPts val="0"/>
              </a:spcAft>
              <a:buSzPts val="1800"/>
              <a:buFont typeface="Century Gothic"/>
              <a:buChar char="-"/>
            </a:pPr>
            <a:r>
              <a:rPr lang="fr-FR"/>
              <a:t>Traitement spécial et différencié</a:t>
            </a:r>
            <a:endParaRPr/>
          </a:p>
          <a:p>
            <a:pPr indent="-342900" lvl="0" marL="457200" rtl="0" algn="l">
              <a:lnSpc>
                <a:spcPct val="90000"/>
              </a:lnSpc>
              <a:spcBef>
                <a:spcPts val="1000"/>
              </a:spcBef>
              <a:spcAft>
                <a:spcPts val="0"/>
              </a:spcAft>
              <a:buSzPts val="1800"/>
              <a:buFont typeface="Century Gothic"/>
              <a:buChar char="-"/>
            </a:pPr>
            <a:r>
              <a:rPr lang="fr-FR"/>
              <a:t>Aide publique au développement</a:t>
            </a:r>
            <a:endParaRPr/>
          </a:p>
          <a:p>
            <a:pPr indent="-228600" lvl="0" marL="457200" rtl="0" algn="l">
              <a:lnSpc>
                <a:spcPct val="90000"/>
              </a:lnSpc>
              <a:spcBef>
                <a:spcPts val="1000"/>
              </a:spcBef>
              <a:spcAft>
                <a:spcPts val="0"/>
              </a:spcAft>
              <a:buSzPts val="1800"/>
              <a:buFont typeface="Century Gothic"/>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5"/>
          <p:cNvSpPr txBox="1"/>
          <p:nvPr>
            <p:ph type="title"/>
          </p:nvPr>
        </p:nvSpPr>
        <p:spPr>
          <a:xfrm>
            <a:off x="2895600" y="764373"/>
            <a:ext cx="8610600" cy="98605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fr-FR" sz="4400"/>
              <a:t>IMPLICATIONS ?</a:t>
            </a:r>
            <a:endParaRPr/>
          </a:p>
        </p:txBody>
      </p:sp>
      <p:graphicFrame>
        <p:nvGraphicFramePr>
          <p:cNvPr id="216" name="Google Shape;216;p35"/>
          <p:cNvGraphicFramePr/>
          <p:nvPr/>
        </p:nvGraphicFramePr>
        <p:xfrm>
          <a:off x="1319349" y="2193925"/>
          <a:ext cx="3000000" cy="3000000"/>
        </p:xfrm>
        <a:graphic>
          <a:graphicData uri="http://schemas.openxmlformats.org/drawingml/2006/table">
            <a:tbl>
              <a:tblPr>
                <a:noFill/>
                <a:tableStyleId>{CA2089D2-8F9B-4BF0-B6FB-8C8598CFAFD7}</a:tableStyleId>
              </a:tblPr>
              <a:tblGrid>
                <a:gridCol w="3757850"/>
                <a:gridCol w="5882550"/>
              </a:tblGrid>
              <a:tr h="1239825">
                <a:tc>
                  <a:txBody>
                    <a:bodyPr/>
                    <a:lstStyle/>
                    <a:p>
                      <a:pPr indent="0" lvl="0" marL="0" marR="0" rtl="0" algn="l">
                        <a:lnSpc>
                          <a:spcPct val="100000"/>
                        </a:lnSpc>
                        <a:spcBef>
                          <a:spcPts val="0"/>
                        </a:spcBef>
                        <a:spcAft>
                          <a:spcPts val="0"/>
                        </a:spcAft>
                        <a:buNone/>
                      </a:pPr>
                      <a:r>
                        <a:rPr b="1" lang="fr-FR" sz="1800" u="none" cap="none" strike="noStrike"/>
                        <a:t>Evolution des revenus des plus pauvres</a:t>
                      </a:r>
                      <a:endParaRPr sz="1800" u="none" cap="none" strike="noStrike"/>
                    </a:p>
                  </a:txBody>
                  <a:tcPr marT="75875" marB="75875" marR="75875" marL="75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0F0E4"/>
                    </a:solidFill>
                  </a:tcPr>
                </a:tc>
                <a:tc>
                  <a:txBody>
                    <a:bodyPr/>
                    <a:lstStyle/>
                    <a:p>
                      <a:pPr indent="0" lvl="0" marL="0" marR="0" rtl="0" algn="just">
                        <a:lnSpc>
                          <a:spcPct val="100000"/>
                        </a:lnSpc>
                        <a:spcBef>
                          <a:spcPts val="0"/>
                        </a:spcBef>
                        <a:spcAft>
                          <a:spcPts val="0"/>
                        </a:spcAft>
                        <a:buNone/>
                      </a:pPr>
                      <a:r>
                        <a:rPr lang="fr-FR" sz="1600" u="none" cap="none" strike="noStrike"/>
                        <a:t>10.1 : D’ici à 2030, faire en sorte, au moyen d’améliorations progressives, que les revenus des 40 % les plus pauvres de la population augmentent plus rapidement que le revenu moyen national, et ce de manière durable</a:t>
                      </a:r>
                      <a:endParaRPr/>
                    </a:p>
                  </a:txBody>
                  <a:tcPr marT="75875" marB="75875" marR="75875" marL="75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0F0E4"/>
                    </a:solidFill>
                  </a:tcPr>
                </a:tc>
              </a:tr>
              <a:tr h="1599575">
                <a:tc>
                  <a:txBody>
                    <a:bodyPr/>
                    <a:lstStyle/>
                    <a:p>
                      <a:pPr indent="0" lvl="0" marL="0" marR="0" rtl="0" algn="l">
                        <a:lnSpc>
                          <a:spcPct val="100000"/>
                        </a:lnSpc>
                        <a:spcBef>
                          <a:spcPts val="0"/>
                        </a:spcBef>
                        <a:spcAft>
                          <a:spcPts val="0"/>
                        </a:spcAft>
                        <a:buNone/>
                      </a:pPr>
                      <a:r>
                        <a:rPr b="1" lang="fr-FR" sz="1800" u="none" cap="none" strike="noStrike"/>
                        <a:t>Autonomisation et intégration</a:t>
                      </a:r>
                      <a:endParaRPr sz="1800" u="none" cap="none" strike="noStrike"/>
                    </a:p>
                  </a:txBody>
                  <a:tcPr marT="75875" marB="75875" marR="75875" marL="75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FFFFF"/>
                    </a:solidFill>
                  </a:tcPr>
                </a:tc>
                <a:tc>
                  <a:txBody>
                    <a:bodyPr/>
                    <a:lstStyle/>
                    <a:p>
                      <a:pPr indent="0" lvl="0" marL="0" marR="0" rtl="0" algn="just">
                        <a:lnSpc>
                          <a:spcPct val="100000"/>
                        </a:lnSpc>
                        <a:spcBef>
                          <a:spcPts val="0"/>
                        </a:spcBef>
                        <a:spcAft>
                          <a:spcPts val="0"/>
                        </a:spcAft>
                        <a:buNone/>
                      </a:pPr>
                      <a:r>
                        <a:rPr lang="fr-FR" sz="1600" u="none" cap="none" strike="noStrike"/>
                        <a:t>10.2 : D’ici à 2030, autonomiser toutes les personnes et favoriser leur intégration sociale, économique et politique, indépendamment de leur âge, de leur sexe, de leurs handicaps, de leur race, de leur appartenance ethnique, de leurs origines, de leur religion ou de leur statut économique ou autre</a:t>
                      </a:r>
                      <a:endParaRPr/>
                    </a:p>
                  </a:txBody>
                  <a:tcPr marT="75875" marB="75875" marR="75875" marL="75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FFFFF"/>
                    </a:solidFill>
                  </a:tcPr>
                </a:tc>
              </a:tr>
              <a:tr h="1419700">
                <a:tc>
                  <a:txBody>
                    <a:bodyPr/>
                    <a:lstStyle/>
                    <a:p>
                      <a:pPr indent="0" lvl="0" marL="0" marR="0" rtl="0" algn="l">
                        <a:lnSpc>
                          <a:spcPct val="100000"/>
                        </a:lnSpc>
                        <a:spcBef>
                          <a:spcPts val="0"/>
                        </a:spcBef>
                        <a:spcAft>
                          <a:spcPts val="0"/>
                        </a:spcAft>
                        <a:buNone/>
                      </a:pPr>
                      <a:r>
                        <a:rPr b="1" lang="fr-FR" sz="1800" u="none" cap="none" strike="noStrike"/>
                        <a:t>Égalité des chances</a:t>
                      </a:r>
                      <a:endParaRPr sz="1800" u="none" cap="none" strike="noStrike"/>
                    </a:p>
                  </a:txBody>
                  <a:tcPr marT="75875" marB="75875" marR="75875" marL="75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0F0E4"/>
                    </a:solidFill>
                  </a:tcPr>
                </a:tc>
                <a:tc>
                  <a:txBody>
                    <a:bodyPr/>
                    <a:lstStyle/>
                    <a:p>
                      <a:pPr indent="0" lvl="0" marL="0" marR="0" rtl="0" algn="just">
                        <a:lnSpc>
                          <a:spcPct val="100000"/>
                        </a:lnSpc>
                        <a:spcBef>
                          <a:spcPts val="0"/>
                        </a:spcBef>
                        <a:spcAft>
                          <a:spcPts val="0"/>
                        </a:spcAft>
                        <a:buNone/>
                      </a:pPr>
                      <a:r>
                        <a:rPr lang="fr-FR" sz="1600" u="none" cap="none" strike="noStrike"/>
                        <a:t>10.3 : Assurer l’égalité des chances et réduire l’inégalité des résultats, notamment en éliminant les lois, politiques et pratiques discriminatoires et en promouvant l’adoption de lois, politiques et mesures adéquates en la matière</a:t>
                      </a:r>
                      <a:endParaRPr/>
                    </a:p>
                  </a:txBody>
                  <a:tcPr marT="75875" marB="75875" marR="75875" marL="75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0F0E4"/>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6"/>
          <p:cNvSpPr txBox="1"/>
          <p:nvPr>
            <p:ph type="title"/>
          </p:nvPr>
        </p:nvSpPr>
        <p:spPr>
          <a:xfrm>
            <a:off x="2895600" y="764373"/>
            <a:ext cx="8610600" cy="82929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fr-FR" sz="4400"/>
              <a:t>IMPLICATIONS ?</a:t>
            </a:r>
            <a:endParaRPr b="1"/>
          </a:p>
        </p:txBody>
      </p:sp>
      <p:graphicFrame>
        <p:nvGraphicFramePr>
          <p:cNvPr id="222" name="Google Shape;222;p36"/>
          <p:cNvGraphicFramePr/>
          <p:nvPr/>
        </p:nvGraphicFramePr>
        <p:xfrm>
          <a:off x="1436914" y="1959430"/>
          <a:ext cx="3000000" cy="3000000"/>
        </p:xfrm>
        <a:graphic>
          <a:graphicData uri="http://schemas.openxmlformats.org/drawingml/2006/table">
            <a:tbl>
              <a:tblPr>
                <a:noFill/>
                <a:tableStyleId>{CA2089D2-8F9B-4BF0-B6FB-8C8598CFAFD7}</a:tableStyleId>
              </a:tblPr>
              <a:tblGrid>
                <a:gridCol w="3474725"/>
                <a:gridCol w="5956675"/>
              </a:tblGrid>
              <a:tr h="1409075">
                <a:tc>
                  <a:txBody>
                    <a:bodyPr/>
                    <a:lstStyle/>
                    <a:p>
                      <a:pPr indent="0" lvl="0" marL="0" marR="0" rtl="0" algn="just">
                        <a:lnSpc>
                          <a:spcPct val="100000"/>
                        </a:lnSpc>
                        <a:spcBef>
                          <a:spcPts val="0"/>
                        </a:spcBef>
                        <a:spcAft>
                          <a:spcPts val="0"/>
                        </a:spcAft>
                        <a:buNone/>
                      </a:pPr>
                      <a:r>
                        <a:rPr b="1" lang="fr-FR" sz="1600" u="none" cap="none" strike="noStrike"/>
                        <a:t>Politiques publiques ciblées au service de l’égalité</a:t>
                      </a:r>
                      <a:endParaRPr sz="1600" u="none" cap="none" strike="noStrike"/>
                    </a:p>
                  </a:txBody>
                  <a:tcPr marT="86875" marB="86875" marR="86875" marL="86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FFFFF"/>
                    </a:solidFill>
                  </a:tcPr>
                </a:tc>
                <a:tc>
                  <a:txBody>
                    <a:bodyPr/>
                    <a:lstStyle/>
                    <a:p>
                      <a:pPr indent="0" lvl="0" marL="0" marR="0" rtl="0" algn="just">
                        <a:lnSpc>
                          <a:spcPct val="100000"/>
                        </a:lnSpc>
                        <a:spcBef>
                          <a:spcPts val="0"/>
                        </a:spcBef>
                        <a:spcAft>
                          <a:spcPts val="0"/>
                        </a:spcAft>
                        <a:buNone/>
                      </a:pPr>
                      <a:r>
                        <a:rPr lang="fr-FR" sz="1600" u="none" cap="none" strike="noStrike"/>
                        <a:t>10.4 : Adopter des politiques, notamment sur les plans budgétaire, salarial et dans le domaine de la protection sociale, et parvenir progressivement à une plus grande égalité</a:t>
                      </a:r>
                      <a:endParaRPr/>
                    </a:p>
                  </a:txBody>
                  <a:tcPr marT="86875" marB="86875" marR="86875" marL="86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FFFFF"/>
                    </a:solidFill>
                  </a:tcPr>
                </a:tc>
              </a:tr>
              <a:tr h="1000225">
                <a:tc>
                  <a:txBody>
                    <a:bodyPr/>
                    <a:lstStyle/>
                    <a:p>
                      <a:pPr indent="0" lvl="0" marL="0" marR="0" rtl="0" algn="just">
                        <a:lnSpc>
                          <a:spcPct val="100000"/>
                        </a:lnSpc>
                        <a:spcBef>
                          <a:spcPts val="0"/>
                        </a:spcBef>
                        <a:spcAft>
                          <a:spcPts val="0"/>
                        </a:spcAft>
                        <a:buNone/>
                      </a:pPr>
                      <a:r>
                        <a:rPr b="1" lang="fr-FR" sz="1600" u="none" cap="none" strike="noStrike"/>
                        <a:t>Réglementation de la finance</a:t>
                      </a:r>
                      <a:endParaRPr sz="1600" u="none" cap="none" strike="noStrike"/>
                    </a:p>
                  </a:txBody>
                  <a:tcPr marT="86875" marB="86875" marR="86875" marL="86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0F0E4"/>
                    </a:solidFill>
                  </a:tcPr>
                </a:tc>
                <a:tc>
                  <a:txBody>
                    <a:bodyPr/>
                    <a:lstStyle/>
                    <a:p>
                      <a:pPr indent="0" lvl="0" marL="0" marR="0" rtl="0" algn="just">
                        <a:lnSpc>
                          <a:spcPct val="100000"/>
                        </a:lnSpc>
                        <a:spcBef>
                          <a:spcPts val="0"/>
                        </a:spcBef>
                        <a:spcAft>
                          <a:spcPts val="0"/>
                        </a:spcAft>
                        <a:buNone/>
                      </a:pPr>
                      <a:r>
                        <a:rPr lang="fr-FR" sz="1600" u="none" cap="none" strike="noStrike"/>
                        <a:t>10.5 : Améliorer la réglementation et la surveillance des institutions et marchés financiers mondiaux et renforcer l’application des règles</a:t>
                      </a:r>
                      <a:endParaRPr/>
                    </a:p>
                  </a:txBody>
                  <a:tcPr marT="86875" marB="86875" marR="86875" marL="86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0F0E4"/>
                    </a:solidFill>
                  </a:tcPr>
                </a:tc>
              </a:tr>
              <a:tr h="1817925">
                <a:tc>
                  <a:txBody>
                    <a:bodyPr/>
                    <a:lstStyle/>
                    <a:p>
                      <a:pPr indent="0" lvl="0" marL="0" marR="0" rtl="0" algn="just">
                        <a:lnSpc>
                          <a:spcPct val="100000"/>
                        </a:lnSpc>
                        <a:spcBef>
                          <a:spcPts val="0"/>
                        </a:spcBef>
                        <a:spcAft>
                          <a:spcPts val="0"/>
                        </a:spcAft>
                        <a:buNone/>
                      </a:pPr>
                      <a:r>
                        <a:rPr b="1" lang="fr-FR" sz="1600" u="none" cap="none" strike="noStrike"/>
                        <a:t>Gouvernance internationale</a:t>
                      </a:r>
                      <a:endParaRPr sz="1600" u="none" cap="none" strike="noStrike"/>
                    </a:p>
                  </a:txBody>
                  <a:tcPr marT="86875" marB="86875" marR="86875" marL="86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FFFFF"/>
                    </a:solidFill>
                  </a:tcPr>
                </a:tc>
                <a:tc>
                  <a:txBody>
                    <a:bodyPr/>
                    <a:lstStyle/>
                    <a:p>
                      <a:pPr indent="0" lvl="0" marL="0" marR="0" rtl="0" algn="just">
                        <a:lnSpc>
                          <a:spcPct val="100000"/>
                        </a:lnSpc>
                        <a:spcBef>
                          <a:spcPts val="0"/>
                        </a:spcBef>
                        <a:spcAft>
                          <a:spcPts val="0"/>
                        </a:spcAft>
                        <a:buNone/>
                      </a:pPr>
                      <a:r>
                        <a:rPr lang="fr-FR" sz="1600" u="none" cap="none" strike="noStrike"/>
                        <a:t>10.6 : Faire en sorte que les pays en développement soient davantage représentés et entendus lors de la prise de décisions dans les institutions économiques et financières internationales, afin que celles-ci soient plus efficaces, crédibles, transparentes et légitimes</a:t>
                      </a:r>
                      <a:endParaRPr/>
                    </a:p>
                  </a:txBody>
                  <a:tcPr marT="86875" marB="86875" marR="86875" marL="868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7"/>
          <p:cNvSpPr txBox="1"/>
          <p:nvPr>
            <p:ph type="title"/>
          </p:nvPr>
        </p:nvSpPr>
        <p:spPr>
          <a:xfrm>
            <a:off x="2895600" y="764373"/>
            <a:ext cx="8610600" cy="82929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fr-FR" sz="4400"/>
              <a:t>IMPLICATIONS ?</a:t>
            </a:r>
            <a:endParaRPr b="1"/>
          </a:p>
        </p:txBody>
      </p:sp>
      <p:graphicFrame>
        <p:nvGraphicFramePr>
          <p:cNvPr id="228" name="Google Shape;228;p37"/>
          <p:cNvGraphicFramePr/>
          <p:nvPr/>
        </p:nvGraphicFramePr>
        <p:xfrm>
          <a:off x="1214846" y="1982197"/>
          <a:ext cx="3000000" cy="3000000"/>
        </p:xfrm>
        <a:graphic>
          <a:graphicData uri="http://schemas.openxmlformats.org/drawingml/2006/table">
            <a:tbl>
              <a:tblPr>
                <a:noFill/>
                <a:tableStyleId>{CA2089D2-8F9B-4BF0-B6FB-8C8598CFAFD7}</a:tableStyleId>
              </a:tblPr>
              <a:tblGrid>
                <a:gridCol w="3645150"/>
                <a:gridCol w="6125875"/>
              </a:tblGrid>
              <a:tr h="808900">
                <a:tc>
                  <a:txBody>
                    <a:bodyPr/>
                    <a:lstStyle/>
                    <a:p>
                      <a:pPr indent="0" lvl="0" marL="0" marR="0" rtl="0" algn="just">
                        <a:lnSpc>
                          <a:spcPct val="100000"/>
                        </a:lnSpc>
                        <a:spcBef>
                          <a:spcPts val="0"/>
                        </a:spcBef>
                        <a:spcAft>
                          <a:spcPts val="0"/>
                        </a:spcAft>
                        <a:buNone/>
                      </a:pPr>
                      <a:r>
                        <a:rPr b="1" lang="fr-FR" sz="1600" u="none" cap="none" strike="noStrike"/>
                        <a:t>Migrations</a:t>
                      </a:r>
                      <a:endParaRPr sz="1600" u="none" cap="none" strike="noStrike"/>
                    </a:p>
                  </a:txBody>
                  <a:tcPr marT="58775" marB="58775" marR="58775" marL="587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0F0E4"/>
                    </a:solidFill>
                  </a:tcPr>
                </a:tc>
                <a:tc>
                  <a:txBody>
                    <a:bodyPr/>
                    <a:lstStyle/>
                    <a:p>
                      <a:pPr indent="0" lvl="0" marL="0" marR="0" rtl="0" algn="just">
                        <a:lnSpc>
                          <a:spcPct val="100000"/>
                        </a:lnSpc>
                        <a:spcBef>
                          <a:spcPts val="0"/>
                        </a:spcBef>
                        <a:spcAft>
                          <a:spcPts val="0"/>
                        </a:spcAft>
                        <a:buNone/>
                      </a:pPr>
                      <a:r>
                        <a:rPr lang="fr-FR" sz="1600" u="none" cap="none" strike="noStrike"/>
                        <a:t>10.7 : Faciliter la migration et la mobilité de façon ordonnée, sans danger, régulière et responsable, notamment par la mise en œuvre de politiques de migration planifiées et bien gérées</a:t>
                      </a:r>
                      <a:endParaRPr/>
                    </a:p>
                  </a:txBody>
                  <a:tcPr marT="58775" marB="58775" marR="58775" marL="587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0F0E4"/>
                    </a:solidFill>
                  </a:tcPr>
                </a:tc>
              </a:tr>
              <a:tr h="946175">
                <a:tc>
                  <a:txBody>
                    <a:bodyPr/>
                    <a:lstStyle/>
                    <a:p>
                      <a:pPr indent="0" lvl="0" marL="0" marR="0" rtl="0" algn="just">
                        <a:lnSpc>
                          <a:spcPct val="100000"/>
                        </a:lnSpc>
                        <a:spcBef>
                          <a:spcPts val="0"/>
                        </a:spcBef>
                        <a:spcAft>
                          <a:spcPts val="0"/>
                        </a:spcAft>
                        <a:buNone/>
                      </a:pPr>
                      <a:r>
                        <a:rPr b="1" lang="fr-FR" sz="1600" u="none" cap="none" strike="noStrike"/>
                        <a:t>Traitement spécial et différencié</a:t>
                      </a:r>
                      <a:endParaRPr sz="1600" u="none" cap="none" strike="noStrike"/>
                    </a:p>
                  </a:txBody>
                  <a:tcPr marT="58775" marB="58775" marR="58775" marL="587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FFFFF"/>
                    </a:solidFill>
                  </a:tcPr>
                </a:tc>
                <a:tc>
                  <a:txBody>
                    <a:bodyPr/>
                    <a:lstStyle/>
                    <a:p>
                      <a:pPr indent="0" lvl="0" marL="0" marR="0" rtl="0" algn="just">
                        <a:lnSpc>
                          <a:spcPct val="100000"/>
                        </a:lnSpc>
                        <a:spcBef>
                          <a:spcPts val="0"/>
                        </a:spcBef>
                        <a:spcAft>
                          <a:spcPts val="0"/>
                        </a:spcAft>
                        <a:buNone/>
                      </a:pPr>
                      <a:r>
                        <a:rPr lang="fr-FR" sz="1600" u="none" cap="none" strike="noStrike"/>
                        <a:t>10.a : Mettre en œuvre le principe d’un traitement spécial et différencié pour les pays en développement, en particulier les pays les moins avancés, conformément aux accords de l’Organisation mondiale du commerce</a:t>
                      </a:r>
                      <a:endParaRPr/>
                    </a:p>
                  </a:txBody>
                  <a:tcPr marT="58775" marB="58775" marR="58775" marL="587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FFFFF"/>
                    </a:solidFill>
                  </a:tcPr>
                </a:tc>
              </a:tr>
              <a:tr h="1495250">
                <a:tc>
                  <a:txBody>
                    <a:bodyPr/>
                    <a:lstStyle/>
                    <a:p>
                      <a:pPr indent="0" lvl="0" marL="0" marR="0" rtl="0" algn="just">
                        <a:lnSpc>
                          <a:spcPct val="100000"/>
                        </a:lnSpc>
                        <a:spcBef>
                          <a:spcPts val="0"/>
                        </a:spcBef>
                        <a:spcAft>
                          <a:spcPts val="0"/>
                        </a:spcAft>
                        <a:buNone/>
                      </a:pPr>
                      <a:r>
                        <a:rPr b="1" lang="fr-FR" sz="1600" u="none" cap="none" strike="noStrike"/>
                        <a:t>Aide publique au développement</a:t>
                      </a:r>
                      <a:endParaRPr sz="1600" u="none" cap="none" strike="noStrike"/>
                    </a:p>
                  </a:txBody>
                  <a:tcPr marT="58775" marB="58775" marR="58775" marL="587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0F0E4"/>
                    </a:solidFill>
                  </a:tcPr>
                </a:tc>
                <a:tc>
                  <a:txBody>
                    <a:bodyPr/>
                    <a:lstStyle/>
                    <a:p>
                      <a:pPr indent="0" lvl="0" marL="0" marR="0" rtl="0" algn="just">
                        <a:lnSpc>
                          <a:spcPct val="100000"/>
                        </a:lnSpc>
                        <a:spcBef>
                          <a:spcPts val="0"/>
                        </a:spcBef>
                        <a:spcAft>
                          <a:spcPts val="0"/>
                        </a:spcAft>
                        <a:buNone/>
                      </a:pPr>
                      <a:r>
                        <a:rPr lang="fr-FR" sz="1600" u="none" cap="none" strike="noStrike"/>
                        <a:t>10.b : Stimuler l’aide publique au développement et les flux financiers, y compris les investissements étrangers directs, pour les États qui en ont le plus besoin, en particulier les pays les moins avancés, les pays d’Afrique, les petits États insulaires en développement et les pays en développement sans littoral, conformément à leurs plans et programmes nationaux</a:t>
                      </a:r>
                      <a:endParaRPr/>
                    </a:p>
                  </a:txBody>
                  <a:tcPr marT="58775" marB="58775" marR="58775" marL="587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0F0E4"/>
                    </a:solidFill>
                  </a:tcPr>
                </a:tc>
              </a:tr>
              <a:tr h="946175">
                <a:tc>
                  <a:txBody>
                    <a:bodyPr/>
                    <a:lstStyle/>
                    <a:p>
                      <a:pPr indent="0" lvl="0" marL="0" marR="0" rtl="0" algn="just">
                        <a:lnSpc>
                          <a:spcPct val="100000"/>
                        </a:lnSpc>
                        <a:spcBef>
                          <a:spcPts val="0"/>
                        </a:spcBef>
                        <a:spcAft>
                          <a:spcPts val="0"/>
                        </a:spcAft>
                        <a:buNone/>
                      </a:pPr>
                      <a:r>
                        <a:rPr b="1" lang="fr-FR" sz="1600" u="none" cap="none" strike="noStrike"/>
                        <a:t>Coûts de transaction</a:t>
                      </a:r>
                      <a:endParaRPr sz="1600" u="none" cap="none" strike="noStrike"/>
                    </a:p>
                  </a:txBody>
                  <a:tcPr marT="58775" marB="58775" marR="58775" marL="587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FFFFF"/>
                    </a:solidFill>
                  </a:tcPr>
                </a:tc>
                <a:tc>
                  <a:txBody>
                    <a:bodyPr/>
                    <a:lstStyle/>
                    <a:p>
                      <a:pPr indent="0" lvl="0" marL="0" marR="0" rtl="0" algn="just">
                        <a:lnSpc>
                          <a:spcPct val="100000"/>
                        </a:lnSpc>
                        <a:spcBef>
                          <a:spcPts val="0"/>
                        </a:spcBef>
                        <a:spcAft>
                          <a:spcPts val="0"/>
                        </a:spcAft>
                        <a:buNone/>
                      </a:pPr>
                      <a:r>
                        <a:rPr lang="fr-FR" sz="1600" u="none" cap="none" strike="noStrike"/>
                        <a:t>10.c : D’ici à 2030, faire baisser au-dessous de 3 % les coûts de transaction des envois de fonds effectués par les migrants et éliminer les couloirs de transfert de fonds dont les coûts sont supérieurs à 5 %</a:t>
                      </a:r>
                      <a:endParaRPr/>
                    </a:p>
                  </a:txBody>
                  <a:tcPr marT="58775" marB="58775" marR="58775" marL="587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8"/>
          <p:cNvSpPr txBox="1"/>
          <p:nvPr>
            <p:ph type="title"/>
          </p:nvPr>
        </p:nvSpPr>
        <p:spPr>
          <a:xfrm>
            <a:off x="2895600" y="764373"/>
            <a:ext cx="8610600" cy="93379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fr-FR" sz="4400"/>
              <a:t>IMPLICATIONS ?</a:t>
            </a:r>
            <a:endParaRPr sz="4400"/>
          </a:p>
        </p:txBody>
      </p:sp>
      <p:sp>
        <p:nvSpPr>
          <p:cNvPr id="234" name="Google Shape;234;p38"/>
          <p:cNvSpPr txBox="1"/>
          <p:nvPr>
            <p:ph idx="1" type="body"/>
          </p:nvPr>
        </p:nvSpPr>
        <p:spPr>
          <a:xfrm>
            <a:off x="685800" y="2090058"/>
            <a:ext cx="10820400" cy="412862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lt1"/>
              </a:buClr>
              <a:buSzPts val="1800"/>
              <a:buChar char="•"/>
            </a:pPr>
            <a:r>
              <a:rPr b="1" lang="fr-FR"/>
              <a:t>Atteindre l’ODD10= Trouver une solution au problème des inégalités</a:t>
            </a:r>
            <a:endParaRPr/>
          </a:p>
          <a:p>
            <a:pPr indent="-342900" lvl="0" marL="457200" rtl="0" algn="l">
              <a:lnSpc>
                <a:spcPct val="90000"/>
              </a:lnSpc>
              <a:spcBef>
                <a:spcPts val="1000"/>
              </a:spcBef>
              <a:spcAft>
                <a:spcPts val="0"/>
              </a:spcAft>
              <a:buClr>
                <a:schemeClr val="lt1"/>
              </a:buClr>
              <a:buSzPts val="1800"/>
              <a:buChar char="•"/>
            </a:pPr>
            <a:r>
              <a:rPr b="1" lang="fr-FR"/>
              <a:t>La Covid 19 exacerbe les inégalités déjà  existantes et frappe plus durement les communautés les plus pauvres et les plus vulnérables. </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9"/>
          <p:cNvSpPr txBox="1"/>
          <p:nvPr>
            <p:ph type="title"/>
          </p:nvPr>
        </p:nvSpPr>
        <p:spPr>
          <a:xfrm>
            <a:off x="2895600" y="777438"/>
            <a:ext cx="8610600" cy="93379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fr-FR" sz="4400"/>
              <a:t>UN ENGAGEMENT</a:t>
            </a:r>
            <a:endParaRPr b="1" sz="4400"/>
          </a:p>
        </p:txBody>
      </p:sp>
      <p:sp>
        <p:nvSpPr>
          <p:cNvPr id="240" name="Google Shape;240;p39"/>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lt1"/>
              </a:buClr>
              <a:buSzPts val="1800"/>
              <a:buChar char="•"/>
            </a:pPr>
            <a:r>
              <a:rPr lang="fr-FR"/>
              <a:t>ENGAGEMENT DES ETATS</a:t>
            </a:r>
            <a:endParaRPr/>
          </a:p>
          <a:p>
            <a:pPr indent="-342900" lvl="0" marL="457200" rtl="0" algn="l">
              <a:lnSpc>
                <a:spcPct val="90000"/>
              </a:lnSpc>
              <a:spcBef>
                <a:spcPts val="1000"/>
              </a:spcBef>
              <a:spcAft>
                <a:spcPts val="0"/>
              </a:spcAft>
              <a:buClr>
                <a:schemeClr val="lt1"/>
              </a:buClr>
              <a:buSzPts val="1800"/>
              <a:buChar char="•"/>
            </a:pPr>
            <a:r>
              <a:rPr lang="fr-FR"/>
              <a:t>DES OSCS</a:t>
            </a:r>
            <a:endParaRPr/>
          </a:p>
          <a:p>
            <a:pPr indent="-342900" lvl="0" marL="457200" rtl="0" algn="l">
              <a:lnSpc>
                <a:spcPct val="90000"/>
              </a:lnSpc>
              <a:spcBef>
                <a:spcPts val="1000"/>
              </a:spcBef>
              <a:spcAft>
                <a:spcPts val="0"/>
              </a:spcAft>
              <a:buClr>
                <a:schemeClr val="lt1"/>
              </a:buClr>
              <a:buSzPts val="1800"/>
              <a:buChar char="•"/>
            </a:pPr>
            <a:r>
              <a:rPr lang="fr-FR"/>
              <a:t>DES CITOYENS</a:t>
            </a:r>
            <a:endParaRPr/>
          </a:p>
          <a:p>
            <a:pPr indent="-228600" lvl="0" marL="457200" rtl="0" algn="l">
              <a:lnSpc>
                <a:spcPct val="90000"/>
              </a:lnSpc>
              <a:spcBef>
                <a:spcPts val="1000"/>
              </a:spcBef>
              <a:spcAft>
                <a:spcPts val="0"/>
              </a:spcAft>
              <a:buClr>
                <a:schemeClr val="lt1"/>
              </a:buClr>
              <a:buSzPts val="18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7"/>
          <p:cNvSpPr txBox="1"/>
          <p:nvPr>
            <p:ph type="title"/>
          </p:nvPr>
        </p:nvSpPr>
        <p:spPr>
          <a:xfrm>
            <a:off x="2895600" y="764373"/>
            <a:ext cx="8610600" cy="86848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Century Gothic"/>
              <a:buNone/>
            </a:pPr>
            <a:r>
              <a:rPr b="1" lang="fr-FR" sz="4400"/>
              <a:t>NOS CONTRIBUTIONS</a:t>
            </a:r>
            <a:endParaRPr b="1" sz="4400"/>
          </a:p>
        </p:txBody>
      </p:sp>
      <p:sp>
        <p:nvSpPr>
          <p:cNvPr id="246" name="Google Shape;246;p7"/>
          <p:cNvSpPr txBox="1"/>
          <p:nvPr>
            <p:ph idx="1" type="body"/>
          </p:nvPr>
        </p:nvSpPr>
        <p:spPr>
          <a:xfrm>
            <a:off x="522514" y="2194559"/>
            <a:ext cx="5497286" cy="4506687"/>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just">
              <a:lnSpc>
                <a:spcPct val="90000"/>
              </a:lnSpc>
              <a:spcBef>
                <a:spcPts val="1000"/>
              </a:spcBef>
              <a:spcAft>
                <a:spcPts val="0"/>
              </a:spcAft>
              <a:buClr>
                <a:schemeClr val="lt1"/>
              </a:buClr>
              <a:buSzPct val="100000"/>
              <a:buChar char="•"/>
            </a:pPr>
            <a:r>
              <a:rPr lang="fr-FR" sz="2400">
                <a:latin typeface="Calibri"/>
                <a:ea typeface="Calibri"/>
                <a:cs typeface="Calibri"/>
                <a:sym typeface="Calibri"/>
              </a:rPr>
              <a:t>Promouvoir l’excellence de la jeune fille à travers des programmes de leadership ;</a:t>
            </a:r>
            <a:endParaRPr sz="2000">
              <a:latin typeface="Calibri"/>
              <a:ea typeface="Calibri"/>
              <a:cs typeface="Calibri"/>
              <a:sym typeface="Calibri"/>
            </a:endParaRPr>
          </a:p>
          <a:p>
            <a:pPr indent="-228600" lvl="0" marL="228600" rtl="0" algn="just">
              <a:lnSpc>
                <a:spcPct val="90000"/>
              </a:lnSpc>
              <a:spcBef>
                <a:spcPts val="1000"/>
              </a:spcBef>
              <a:spcAft>
                <a:spcPts val="0"/>
              </a:spcAft>
              <a:buClr>
                <a:schemeClr val="lt1"/>
              </a:buClr>
              <a:buSzPct val="100000"/>
              <a:buChar char="•"/>
            </a:pPr>
            <a:r>
              <a:rPr lang="fr-FR" sz="2400">
                <a:latin typeface="Calibri"/>
                <a:ea typeface="Calibri"/>
                <a:cs typeface="Calibri"/>
                <a:sym typeface="Calibri"/>
              </a:rPr>
              <a:t>Contribuer à la réinsertion socio-professionnelle des filles déscolarisées ou analphabètes à des métiers d’avenir ;</a:t>
            </a:r>
            <a:endParaRPr sz="2000">
              <a:latin typeface="Calibri"/>
              <a:ea typeface="Calibri"/>
              <a:cs typeface="Calibri"/>
              <a:sym typeface="Calibri"/>
            </a:endParaRPr>
          </a:p>
          <a:p>
            <a:pPr indent="-228600" lvl="0" marL="228600" rtl="0" algn="just">
              <a:lnSpc>
                <a:spcPct val="90000"/>
              </a:lnSpc>
              <a:spcBef>
                <a:spcPts val="1000"/>
              </a:spcBef>
              <a:spcAft>
                <a:spcPts val="0"/>
              </a:spcAft>
              <a:buClr>
                <a:schemeClr val="lt1"/>
              </a:buClr>
              <a:buSzPct val="100000"/>
              <a:buChar char="•"/>
            </a:pPr>
            <a:r>
              <a:rPr lang="fr-FR" sz="2400">
                <a:latin typeface="Calibri"/>
                <a:ea typeface="Calibri"/>
                <a:cs typeface="Calibri"/>
                <a:sym typeface="Calibri"/>
              </a:rPr>
              <a:t>Promouvoir les droits et la santé sexuelle et reproductive des adolescents et jeunes surtout des filles</a:t>
            </a:r>
            <a:endParaRPr sz="2000">
              <a:latin typeface="Calibri"/>
              <a:ea typeface="Calibri"/>
              <a:cs typeface="Calibri"/>
              <a:sym typeface="Calibri"/>
            </a:endParaRPr>
          </a:p>
          <a:p>
            <a:pPr indent="-228600" lvl="0" marL="228600" rtl="0" algn="just">
              <a:lnSpc>
                <a:spcPct val="90000"/>
              </a:lnSpc>
              <a:spcBef>
                <a:spcPts val="1000"/>
              </a:spcBef>
              <a:spcAft>
                <a:spcPts val="0"/>
              </a:spcAft>
              <a:buSzPct val="100000"/>
              <a:buChar char="•"/>
            </a:pPr>
            <a:r>
              <a:rPr lang="fr-FR" sz="2400">
                <a:latin typeface="Calibri"/>
                <a:ea typeface="Calibri"/>
                <a:cs typeface="Calibri"/>
                <a:sym typeface="Calibri"/>
              </a:rPr>
              <a:t>Porter une assistance sociale aux filles démunies, orphelines et aux femmes ;</a:t>
            </a:r>
            <a:endParaRPr sz="2000">
              <a:latin typeface="Calibri"/>
              <a:ea typeface="Calibri"/>
              <a:cs typeface="Calibri"/>
              <a:sym typeface="Calibri"/>
            </a:endParaRPr>
          </a:p>
          <a:p>
            <a:pPr indent="-228600" lvl="0" marL="228600" rtl="0" algn="just">
              <a:lnSpc>
                <a:spcPct val="90000"/>
              </a:lnSpc>
              <a:spcBef>
                <a:spcPts val="1000"/>
              </a:spcBef>
              <a:spcAft>
                <a:spcPts val="0"/>
              </a:spcAft>
              <a:buSzPct val="100000"/>
              <a:buChar char="•"/>
            </a:pPr>
            <a:r>
              <a:rPr lang="fr-FR" sz="2400">
                <a:latin typeface="Calibri"/>
                <a:ea typeface="Calibri"/>
                <a:cs typeface="Calibri"/>
                <a:sym typeface="Calibri"/>
              </a:rPr>
              <a:t>Lutter contre les violences faites aux femmes et toutes autres formes de discrimination ;</a:t>
            </a:r>
            <a:endParaRPr sz="2000">
              <a:latin typeface="Calibri"/>
              <a:ea typeface="Calibri"/>
              <a:cs typeface="Calibri"/>
              <a:sym typeface="Calibri"/>
            </a:endParaRPr>
          </a:p>
          <a:p>
            <a:pPr indent="-228600" lvl="0" marL="228600" rtl="0" algn="just">
              <a:lnSpc>
                <a:spcPct val="90000"/>
              </a:lnSpc>
              <a:spcBef>
                <a:spcPts val="1000"/>
              </a:spcBef>
              <a:spcAft>
                <a:spcPts val="0"/>
              </a:spcAft>
              <a:buClr>
                <a:schemeClr val="lt1"/>
              </a:buClr>
              <a:buSzPct val="100000"/>
              <a:buChar char="•"/>
            </a:pPr>
            <a:r>
              <a:rPr lang="fr-FR" sz="2400">
                <a:latin typeface="Calibri"/>
                <a:ea typeface="Calibri"/>
                <a:cs typeface="Calibri"/>
                <a:sym typeface="Calibri"/>
              </a:rPr>
              <a:t> Veiller à l’assistance aux enfants démunies ;</a:t>
            </a:r>
            <a:endParaRPr sz="2000">
              <a:latin typeface="Calibri"/>
              <a:ea typeface="Calibri"/>
              <a:cs typeface="Calibri"/>
              <a:sym typeface="Calibri"/>
            </a:endParaRPr>
          </a:p>
          <a:p>
            <a:pPr indent="-130810" lvl="0" marL="228600" rtl="0" algn="just">
              <a:lnSpc>
                <a:spcPct val="90000"/>
              </a:lnSpc>
              <a:spcBef>
                <a:spcPts val="1000"/>
              </a:spcBef>
              <a:spcAft>
                <a:spcPts val="0"/>
              </a:spcAft>
              <a:buClr>
                <a:schemeClr val="lt1"/>
              </a:buClr>
              <a:buSzPct val="100000"/>
              <a:buNone/>
            </a:pPr>
            <a:r>
              <a:t/>
            </a:r>
            <a:endParaRPr/>
          </a:p>
        </p:txBody>
      </p:sp>
      <p:sp>
        <p:nvSpPr>
          <p:cNvPr id="247" name="Google Shape;247;p7"/>
          <p:cNvSpPr txBox="1"/>
          <p:nvPr>
            <p:ph idx="2" type="body"/>
          </p:nvPr>
        </p:nvSpPr>
        <p:spPr>
          <a:xfrm>
            <a:off x="6172200" y="1632856"/>
            <a:ext cx="5597434" cy="5068389"/>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Clr>
                <a:schemeClr val="lt1"/>
              </a:buClr>
              <a:buSzPts val="1800"/>
              <a:buChar char="•"/>
            </a:pPr>
            <a:r>
              <a:rPr lang="fr-FR" sz="1800">
                <a:latin typeface="Calibri"/>
                <a:ea typeface="Calibri"/>
                <a:cs typeface="Calibri"/>
                <a:sym typeface="Calibri"/>
              </a:rPr>
              <a:t>Formations continues en leadership et en entreprenariat : projet de renforcement du leadership féminin et de l’engagement des jeunes femmes de 18 à 35ans « Femme Impact »</a:t>
            </a:r>
            <a:endParaRPr sz="1800">
              <a:latin typeface="Calibri"/>
              <a:ea typeface="Calibri"/>
              <a:cs typeface="Calibri"/>
              <a:sym typeface="Calibri"/>
            </a:endParaRPr>
          </a:p>
          <a:p>
            <a:pPr indent="-228600" lvl="0" marL="228600" rtl="0" algn="just">
              <a:lnSpc>
                <a:spcPct val="90000"/>
              </a:lnSpc>
              <a:spcBef>
                <a:spcPts val="1000"/>
              </a:spcBef>
              <a:spcAft>
                <a:spcPts val="0"/>
              </a:spcAft>
              <a:buClr>
                <a:schemeClr val="lt1"/>
              </a:buClr>
              <a:buSzPts val="1800"/>
              <a:buChar char="•"/>
            </a:pPr>
            <a:r>
              <a:rPr lang="fr-FR" sz="1800">
                <a:latin typeface="Calibri"/>
                <a:ea typeface="Calibri"/>
                <a:cs typeface="Calibri"/>
                <a:sym typeface="Calibri"/>
              </a:rPr>
              <a:t>Projet d’assistances aux plus démunis dans les zones rurales « Brisons les Inégalités, éditions 1 et 2 »</a:t>
            </a:r>
            <a:endParaRPr sz="1800">
              <a:latin typeface="Calibri"/>
              <a:ea typeface="Calibri"/>
              <a:cs typeface="Calibri"/>
              <a:sym typeface="Calibri"/>
            </a:endParaRPr>
          </a:p>
          <a:p>
            <a:pPr indent="-228600" lvl="0" marL="228600" rtl="0" algn="just">
              <a:lnSpc>
                <a:spcPct val="90000"/>
              </a:lnSpc>
              <a:spcBef>
                <a:spcPts val="1000"/>
              </a:spcBef>
              <a:spcAft>
                <a:spcPts val="0"/>
              </a:spcAft>
              <a:buClr>
                <a:schemeClr val="lt1"/>
              </a:buClr>
              <a:buSzPts val="1800"/>
              <a:buChar char="•"/>
            </a:pPr>
            <a:r>
              <a:rPr lang="fr-FR" sz="1800">
                <a:latin typeface="Calibri"/>
                <a:ea typeface="Calibri"/>
                <a:cs typeface="Calibri"/>
                <a:sym typeface="Calibri"/>
              </a:rPr>
              <a:t>Ateliers de « Mon Métier, mon Avenir »</a:t>
            </a:r>
            <a:endParaRPr sz="1800">
              <a:latin typeface="Calibri"/>
              <a:ea typeface="Calibri"/>
              <a:cs typeface="Calibri"/>
              <a:sym typeface="Calibri"/>
            </a:endParaRPr>
          </a:p>
          <a:p>
            <a:pPr indent="-228600" lvl="0" marL="228600" rtl="0" algn="just">
              <a:lnSpc>
                <a:spcPct val="90000"/>
              </a:lnSpc>
              <a:spcBef>
                <a:spcPts val="1000"/>
              </a:spcBef>
              <a:spcAft>
                <a:spcPts val="0"/>
              </a:spcAft>
              <a:buClr>
                <a:schemeClr val="lt1"/>
              </a:buClr>
              <a:buSzPts val="1800"/>
              <a:buChar char="•"/>
            </a:pPr>
            <a:r>
              <a:rPr lang="fr-FR" sz="1800">
                <a:latin typeface="Calibri"/>
                <a:ea typeface="Calibri"/>
                <a:cs typeface="Calibri"/>
                <a:sym typeface="Calibri"/>
              </a:rPr>
              <a:t>Le lancement de la plateforme digitale « Hello Tata » qui constitue un canal d’éducation sexuelle, de conseils et d’appuis aux adolescents et jeunes. </a:t>
            </a:r>
            <a:endParaRPr sz="1800">
              <a:latin typeface="Calibri"/>
              <a:ea typeface="Calibri"/>
              <a:cs typeface="Calibri"/>
              <a:sym typeface="Calibri"/>
            </a:endParaRPr>
          </a:p>
          <a:p>
            <a:pPr indent="-228600" lvl="0" marL="228600" rtl="0" algn="just">
              <a:lnSpc>
                <a:spcPct val="90000"/>
              </a:lnSpc>
              <a:spcBef>
                <a:spcPts val="1000"/>
              </a:spcBef>
              <a:spcAft>
                <a:spcPts val="0"/>
              </a:spcAft>
              <a:buSzPts val="1800"/>
              <a:buChar char="•"/>
            </a:pPr>
            <a:r>
              <a:rPr lang="fr-FR" sz="1800">
                <a:latin typeface="Calibri"/>
                <a:ea typeface="Calibri"/>
                <a:cs typeface="Calibri"/>
                <a:sym typeface="Calibri"/>
              </a:rPr>
              <a:t>Oscars des Amazones : projet de révélation du leadership de la femme béninoise dans tous les secteurs d’activités et même ceux dits d’hommes et de mentoring des plus jeunes par les Amazones de chaque catégorie. Et CONNECT’Amazone</a:t>
            </a:r>
            <a:endParaRPr sz="1800">
              <a:latin typeface="Calibri"/>
              <a:ea typeface="Calibri"/>
              <a:cs typeface="Calibri"/>
              <a:sym typeface="Calibri"/>
            </a:endParaRPr>
          </a:p>
          <a:p>
            <a:pPr indent="-228600" lvl="0" marL="228600" rtl="0" algn="just">
              <a:lnSpc>
                <a:spcPct val="90000"/>
              </a:lnSpc>
              <a:spcBef>
                <a:spcPts val="1000"/>
              </a:spcBef>
              <a:spcAft>
                <a:spcPts val="0"/>
              </a:spcAft>
              <a:buClr>
                <a:schemeClr val="lt1"/>
              </a:buClr>
              <a:buSzPts val="1800"/>
              <a:buChar char="•"/>
            </a:pPr>
            <a:r>
              <a:rPr lang="fr-FR" sz="1800">
                <a:latin typeface="Calibri"/>
                <a:ea typeface="Calibri"/>
                <a:cs typeface="Calibri"/>
                <a:sym typeface="Calibri"/>
              </a:rPr>
              <a:t>Programme des Hommes Alliés </a:t>
            </a:r>
            <a:endParaRPr sz="1800">
              <a:latin typeface="Calibri"/>
              <a:ea typeface="Calibri"/>
              <a:cs typeface="Calibri"/>
              <a:sym typeface="Calibri"/>
            </a:endParaRPr>
          </a:p>
          <a:p>
            <a:pPr indent="-228600" lvl="0" marL="228600" rtl="0" algn="just">
              <a:lnSpc>
                <a:spcPct val="90000"/>
              </a:lnSpc>
              <a:spcBef>
                <a:spcPts val="1000"/>
              </a:spcBef>
              <a:spcAft>
                <a:spcPts val="0"/>
              </a:spcAft>
              <a:buClr>
                <a:schemeClr val="lt1"/>
              </a:buClr>
              <a:buSzPts val="1800"/>
              <a:buChar char="•"/>
            </a:pPr>
            <a:r>
              <a:rPr lang="fr-FR" sz="1800">
                <a:latin typeface="Calibri"/>
                <a:ea typeface="Calibri"/>
                <a:cs typeface="Calibri"/>
                <a:sym typeface="Calibri"/>
              </a:rPr>
              <a:t>Atelier VBG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0"/>
          <p:cNvSpPr txBox="1"/>
          <p:nvPr>
            <p:ph type="title"/>
          </p:nvPr>
        </p:nvSpPr>
        <p:spPr>
          <a:xfrm>
            <a:off x="2895600" y="764373"/>
            <a:ext cx="8610600" cy="92073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fr-FR" sz="4400"/>
              <a:t>CONCLUSION</a:t>
            </a:r>
            <a:endParaRPr b="1" sz="4400"/>
          </a:p>
        </p:txBody>
      </p:sp>
      <p:sp>
        <p:nvSpPr>
          <p:cNvPr id="253" name="Google Shape;253;p40"/>
          <p:cNvSpPr txBox="1"/>
          <p:nvPr>
            <p:ph idx="1" type="body"/>
          </p:nvPr>
        </p:nvSpPr>
        <p:spPr>
          <a:xfrm>
            <a:off x="685800" y="2194559"/>
            <a:ext cx="5334000" cy="4127864"/>
          </a:xfrm>
          <a:prstGeom prst="rect">
            <a:avLst/>
          </a:prstGeom>
          <a:noFill/>
          <a:ln>
            <a:noFill/>
          </a:ln>
        </p:spPr>
        <p:txBody>
          <a:bodyPr anchorCtr="0" anchor="t" bIns="45700" lIns="91425" spcFirstLastPara="1" rIns="91425" wrap="square" tIns="45700">
            <a:normAutofit/>
          </a:bodyPr>
          <a:lstStyle/>
          <a:p>
            <a:pPr indent="-342900" lvl="0" marL="457200" rtl="0" algn="just">
              <a:lnSpc>
                <a:spcPct val="90000"/>
              </a:lnSpc>
              <a:spcBef>
                <a:spcPts val="1000"/>
              </a:spcBef>
              <a:spcAft>
                <a:spcPts val="0"/>
              </a:spcAft>
              <a:buSzPts val="1800"/>
              <a:buChar char="•"/>
            </a:pPr>
            <a:r>
              <a:rPr lang="fr-FR"/>
              <a:t>Les inégalités entre les pays, comme celles entre les populations, sont un frein important au développement. </a:t>
            </a:r>
            <a:endParaRPr/>
          </a:p>
          <a:p>
            <a:pPr indent="-342900" lvl="0" marL="457200" rtl="0" algn="just">
              <a:lnSpc>
                <a:spcPct val="90000"/>
              </a:lnSpc>
              <a:spcBef>
                <a:spcPts val="1000"/>
              </a:spcBef>
              <a:spcAft>
                <a:spcPts val="0"/>
              </a:spcAft>
              <a:buSzPts val="1800"/>
              <a:buChar char="•"/>
            </a:pPr>
            <a:r>
              <a:rPr lang="fr-FR"/>
              <a:t>Comme elles sont diverses, il est nécessaire de déployer une large palette d’actions pour les combattre efficacement. Que ce soit dans la santé, l’éducation, l’emploi, les revenus, le genre…</a:t>
            </a:r>
            <a:endParaRPr/>
          </a:p>
        </p:txBody>
      </p:sp>
      <p:sp>
        <p:nvSpPr>
          <p:cNvPr id="254" name="Google Shape;254;p40"/>
          <p:cNvSpPr txBox="1"/>
          <p:nvPr>
            <p:ph idx="2" type="body"/>
          </p:nvPr>
        </p:nvSpPr>
        <p:spPr>
          <a:xfrm>
            <a:off x="6172200" y="2194559"/>
            <a:ext cx="5334000" cy="4024125"/>
          </a:xfrm>
          <a:prstGeom prst="rect">
            <a:avLst/>
          </a:prstGeom>
          <a:noFill/>
          <a:ln>
            <a:noFill/>
          </a:ln>
        </p:spPr>
        <p:txBody>
          <a:bodyPr anchorCtr="0" anchor="t" bIns="45700" lIns="91425" spcFirstLastPara="1" rIns="91425" wrap="square" tIns="45700">
            <a:normAutofit/>
          </a:bodyPr>
          <a:lstStyle/>
          <a:p>
            <a:pPr indent="-342900" lvl="0" marL="457200" rtl="0" algn="just">
              <a:lnSpc>
                <a:spcPct val="90000"/>
              </a:lnSpc>
              <a:spcBef>
                <a:spcPts val="1000"/>
              </a:spcBef>
              <a:spcAft>
                <a:spcPts val="0"/>
              </a:spcAft>
              <a:buSzPts val="1800"/>
              <a:buChar char="•"/>
            </a:pPr>
            <a:r>
              <a:rPr lang="fr-FR"/>
              <a:t>Il faut donc qu’on agisse sur toutes les thématiques et  toutes les échelles pour promouvoir un développement plus juste et plus équitable.</a:t>
            </a:r>
            <a:endParaRPr/>
          </a:p>
          <a:p>
            <a:pPr indent="-342900" lvl="0" marL="457200" rtl="0" algn="just">
              <a:lnSpc>
                <a:spcPct val="90000"/>
              </a:lnSpc>
              <a:spcBef>
                <a:spcPts val="1000"/>
              </a:spcBef>
              <a:spcAft>
                <a:spcPts val="0"/>
              </a:spcAft>
              <a:buSzPts val="1800"/>
              <a:buChar char="•"/>
            </a:pPr>
            <a:r>
              <a:rPr b="1" lang="fr-FR"/>
              <a:t>Etudier et comprendre les mécanismes générateurs d’inégalités permettra de mieux réfléchir sur les solutions pour réduire ces inégalités. </a:t>
            </a:r>
            <a:endParaRPr b="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1"/>
          <p:cNvSpPr txBox="1"/>
          <p:nvPr>
            <p:ph type="title"/>
          </p:nvPr>
        </p:nvSpPr>
        <p:spPr>
          <a:xfrm>
            <a:off x="1981200" y="1678773"/>
            <a:ext cx="8610600" cy="395131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fr-FR" sz="8000">
                <a:solidFill>
                  <a:schemeClr val="accent6"/>
                </a:solidFill>
              </a:rPr>
              <a:t>MERCI POUR VOTRE AIMABLE ATTENTION</a:t>
            </a:r>
            <a:endParaRPr b="1" sz="8000">
              <a:solidFill>
                <a:schemeClr val="accent6"/>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Traînée de condensation">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2021-09-14T13:55:48Z</dcterms:created>
  <dc:creator>BENEDICTA</dc:creator>
</cp:coreProperties>
</file>